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2"/>
  </p:notesMasterIdLst>
  <p:sldIdLst>
    <p:sldId id="259" r:id="rId4"/>
    <p:sldId id="294" r:id="rId5"/>
    <p:sldId id="260" r:id="rId6"/>
    <p:sldId id="309" r:id="rId7"/>
    <p:sldId id="325" r:id="rId8"/>
    <p:sldId id="333" r:id="rId9"/>
    <p:sldId id="289" r:id="rId10"/>
    <p:sldId id="290" r:id="rId11"/>
    <p:sldId id="291" r:id="rId12"/>
    <p:sldId id="293" r:id="rId13"/>
    <p:sldId id="292" r:id="rId14"/>
    <p:sldId id="261" r:id="rId15"/>
    <p:sldId id="334" r:id="rId16"/>
    <p:sldId id="305" r:id="rId17"/>
    <p:sldId id="263" r:id="rId18"/>
    <p:sldId id="264" r:id="rId19"/>
    <p:sldId id="321" r:id="rId20"/>
    <p:sldId id="265" r:id="rId21"/>
    <p:sldId id="258" r:id="rId22"/>
    <p:sldId id="266" r:id="rId23"/>
    <p:sldId id="257" r:id="rId24"/>
    <p:sldId id="267" r:id="rId25"/>
    <p:sldId id="270" r:id="rId26"/>
    <p:sldId id="283" r:id="rId27"/>
    <p:sldId id="295" r:id="rId28"/>
    <p:sldId id="271" r:id="rId29"/>
    <p:sldId id="272" r:id="rId30"/>
    <p:sldId id="273" r:id="rId31"/>
    <p:sldId id="274" r:id="rId32"/>
    <p:sldId id="275" r:id="rId33"/>
    <p:sldId id="276" r:id="rId34"/>
    <p:sldId id="277" r:id="rId35"/>
    <p:sldId id="278" r:id="rId36"/>
    <p:sldId id="284" r:id="rId37"/>
    <p:sldId id="285" r:id="rId38"/>
    <p:sldId id="286" r:id="rId39"/>
    <p:sldId id="287" r:id="rId40"/>
    <p:sldId id="288" r:id="rId4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74" autoAdjust="0"/>
    <p:restoredTop sz="94660"/>
  </p:normalViewPr>
  <p:slideViewPr>
    <p:cSldViewPr snapToGrid="0">
      <p:cViewPr varScale="1">
        <p:scale>
          <a:sx n="79" d="100"/>
          <a:sy n="79" d="100"/>
        </p:scale>
        <p:origin x="117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213F1-9BF0-4EB2-8B53-11C95B1E3342}" type="datetimeFigureOut">
              <a:rPr lang="pl-PL" smtClean="0"/>
              <a:t>27.01.2025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46BED-870B-4D8F-B78D-984A6C14798D}" type="slidenum">
              <a:rPr lang="pl-PL" smtClean="0"/>
              <a:t>‹#›</a:t>
            </a:fld>
            <a:endParaRPr lang="pl-PL"/>
          </a:p>
        </p:txBody>
      </p:sp>
    </p:spTree>
    <p:extLst>
      <p:ext uri="{BB962C8B-B14F-4D97-AF65-F5344CB8AC3E}">
        <p14:creationId xmlns:p14="http://schemas.microsoft.com/office/powerpoint/2010/main" val="2815660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BAEDA1-495D-419C-9CE4-4DFB74A164A2}" type="slidenum">
              <a:rPr kumimoji="0" lang="pl-P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pl-P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30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p:cNvSpPr>
            <a:spLocks noGrp="1"/>
          </p:cNvSpPr>
          <p:nvPr>
            <p:ph type="dt" sz="half" idx="10"/>
          </p:nvPr>
        </p:nvSpPr>
        <p:spPr/>
        <p:txBody>
          <a:bodyPr/>
          <a:lstStyle/>
          <a:p>
            <a:fld id="{BD97C7F5-AD54-443F-B092-C1AE92C3613F}" type="datetimeFigureOut">
              <a:rPr lang="pl-PL" smtClean="0"/>
              <a:t>27.01.2025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269089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BD97C7F5-AD54-443F-B092-C1AE92C3613F}" type="datetimeFigureOut">
              <a:rPr lang="pl-PL" smtClean="0"/>
              <a:t>27.01.2025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217245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BD97C7F5-AD54-443F-B092-C1AE92C3613F}" type="datetimeFigureOut">
              <a:rPr lang="pl-PL" smtClean="0"/>
              <a:t>27.01.2025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4671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914400" y="2130426"/>
            <a:ext cx="10363200" cy="1470025"/>
          </a:xfrm>
        </p:spPr>
        <p:txBody>
          <a:bodyPr/>
          <a:lstStyle/>
          <a:p>
            <a:r>
              <a:rPr lang="pl-PL"/>
              <a:t>Kliknij, aby edytować styl</a:t>
            </a:r>
          </a:p>
        </p:txBody>
      </p:sp>
      <p:sp>
        <p:nvSpPr>
          <p:cNvPr id="3" name="Podtytuł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35175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6725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963084" y="4406901"/>
            <a:ext cx="10363200" cy="1362075"/>
          </a:xfrm>
        </p:spPr>
        <p:txBody>
          <a:bodyPr anchor="t"/>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78044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stopki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ymbol zastępczy numeru slajdu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242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ymbol zastępczy stopki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ymbol zastępczy numeru slajdu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27755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ymbol zastępczy stopki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numeru slajdu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53524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Symbol zastępczy stopki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ymbol zastępczy numeru slajdu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09603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09601" y="273050"/>
            <a:ext cx="4011084"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stopki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ymbol zastępczy numeru slajdu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31250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fld id="{BD97C7F5-AD54-443F-B092-C1AE92C3613F}" type="datetimeFigureOut">
              <a:rPr lang="pl-PL" smtClean="0"/>
              <a:t>27.01.2025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3875626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389717" y="4800600"/>
            <a:ext cx="73152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stopki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ymbol zastępczy numeru slajdu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49094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18154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839200" y="274639"/>
            <a:ext cx="2743200" cy="5851525"/>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09600" y="274639"/>
            <a:ext cx="8026400" cy="5851525"/>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4359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914400" y="2130426"/>
            <a:ext cx="10363200" cy="1470025"/>
          </a:xfrm>
        </p:spPr>
        <p:txBody>
          <a:bodyPr/>
          <a:lstStyle/>
          <a:p>
            <a:r>
              <a:rPr lang="pl-PL"/>
              <a:t>Kliknij, aby edytować styl</a:t>
            </a:r>
          </a:p>
        </p:txBody>
      </p:sp>
      <p:sp>
        <p:nvSpPr>
          <p:cNvPr id="3" name="Podtytuł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70336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124274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963084" y="4406901"/>
            <a:ext cx="10363200" cy="1362075"/>
          </a:xfrm>
        </p:spPr>
        <p:txBody>
          <a:bodyPr anchor="t"/>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008905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stopki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ymbol zastępczy numeru slajdu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105356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Symbol zastępczy stopki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ymbol zastępczy numeru slajdu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925618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ymbol zastępczy stopki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numeru slajdu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78602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Symbol zastępczy stopki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ymbol zastępczy numeru slajdu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65918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p:cNvSpPr>
            <a:spLocks noGrp="1"/>
          </p:cNvSpPr>
          <p:nvPr>
            <p:ph type="dt" sz="half" idx="10"/>
          </p:nvPr>
        </p:nvSpPr>
        <p:spPr/>
        <p:txBody>
          <a:bodyPr/>
          <a:lstStyle/>
          <a:p>
            <a:fld id="{BD97C7F5-AD54-443F-B092-C1AE92C3613F}" type="datetimeFigureOut">
              <a:rPr lang="pl-PL" smtClean="0"/>
              <a:t>27.01.2025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25419113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09601" y="273050"/>
            <a:ext cx="4011084"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stopki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ymbol zastępczy numeru slajdu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73087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389717" y="4800600"/>
            <a:ext cx="73152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stopki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ymbol zastępczy numeru slajdu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82632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55615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839200" y="274639"/>
            <a:ext cx="2743200" cy="5851525"/>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09600" y="274639"/>
            <a:ext cx="8026400" cy="5851525"/>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4315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38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172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p>
            <a:fld id="{BD97C7F5-AD54-443F-B092-C1AE92C3613F}" type="datetimeFigureOut">
              <a:rPr lang="pl-PL" smtClean="0"/>
              <a:t>27.01.2025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2843206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p:cNvSpPr>
            <a:spLocks noGrp="1"/>
          </p:cNvSpPr>
          <p:nvPr>
            <p:ph sz="half" idx="2"/>
          </p:nvPr>
        </p:nvSpPr>
        <p:spPr>
          <a:xfrm>
            <a:off x="839788" y="2505075"/>
            <a:ext cx="5157787"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p:cNvSpPr>
            <a:spLocks noGrp="1"/>
          </p:cNvSpPr>
          <p:nvPr>
            <p:ph sz="quarter" idx="4"/>
          </p:nvPr>
        </p:nvSpPr>
        <p:spPr>
          <a:xfrm>
            <a:off x="6172200" y="2505075"/>
            <a:ext cx="5183188"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p>
            <a:fld id="{BD97C7F5-AD54-443F-B092-C1AE92C3613F}" type="datetimeFigureOut">
              <a:rPr lang="pl-PL" smtClean="0"/>
              <a:t>27.01.2025</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44511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p>
            <a:fld id="{BD97C7F5-AD54-443F-B092-C1AE92C3613F}" type="datetimeFigureOut">
              <a:rPr lang="pl-PL" smtClean="0"/>
              <a:t>27.01.2025</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913274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BD97C7F5-AD54-443F-B092-C1AE92C3613F}" type="datetimeFigureOut">
              <a:rPr lang="pl-PL" smtClean="0"/>
              <a:t>27.01.2025</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328929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BD97C7F5-AD54-443F-B092-C1AE92C3613F}" type="datetimeFigureOut">
              <a:rPr lang="pl-PL" smtClean="0"/>
              <a:t>27.01.2025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3016885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p:cNvSpPr>
            <a:spLocks noGrp="1"/>
          </p:cNvSpPr>
          <p:nvPr>
            <p:ph type="dt" sz="half" idx="10"/>
          </p:nvPr>
        </p:nvSpPr>
        <p:spPr/>
        <p:txBody>
          <a:bodyPr/>
          <a:lstStyle/>
          <a:p>
            <a:fld id="{BD97C7F5-AD54-443F-B092-C1AE92C3613F}" type="datetimeFigureOut">
              <a:rPr lang="pl-PL" smtClean="0"/>
              <a:t>27.01.2025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8DE4931D-9A8F-440C-BB61-D16DD106FF3A}" type="slidenum">
              <a:rPr lang="pl-PL" smtClean="0"/>
              <a:t>‹#›</a:t>
            </a:fld>
            <a:endParaRPr lang="pl-PL"/>
          </a:p>
        </p:txBody>
      </p:sp>
    </p:spTree>
    <p:extLst>
      <p:ext uri="{BB962C8B-B14F-4D97-AF65-F5344CB8AC3E}">
        <p14:creationId xmlns:p14="http://schemas.microsoft.com/office/powerpoint/2010/main" val="2354054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7C7F5-AD54-443F-B092-C1AE92C3613F}" type="datetimeFigureOut">
              <a:rPr lang="pl-PL" smtClean="0"/>
              <a:t>27.01.2025</a:t>
            </a:fld>
            <a:endParaRPr lang="pl-PL"/>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E4931D-9A8F-440C-BB61-D16DD106FF3A}" type="slidenum">
              <a:rPr lang="pl-PL" smtClean="0"/>
              <a:t>‹#›</a:t>
            </a:fld>
            <a:endParaRPr lang="pl-PL"/>
          </a:p>
        </p:txBody>
      </p:sp>
    </p:spTree>
    <p:extLst>
      <p:ext uri="{BB962C8B-B14F-4D97-AF65-F5344CB8AC3E}">
        <p14:creationId xmlns:p14="http://schemas.microsoft.com/office/powerpoint/2010/main" val="1357295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25183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313BEB1-2AF7-453C-981E-140EE2E939C9}" type="datetimeFigureOut">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27.01.2025</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ymbol zastępczy stopki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ymbol zastępczy numeru slajdu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2E00024-3A4D-4BC7-BEFD-4D0D3F30976E}" type="slidenum">
              <a:rPr kumimoji="0" lang="pl-PL"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pl-PL"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786663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www.elsewhere.org/pomo/" TargetMode="External"/><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www.elsewhere.org/pomo/" TargetMode="External"/><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hyperlink" Target="https://lukesalamone.github.io/posts/what-is-temperature/" TargetMode="External"/><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 Id="rId4" Type="http://schemas.openxmlformats.org/officeDocument/2006/relationships/image" Target="../media/image230.png"/></Relationships>
</file>

<file path=ppt/slides/_rels/slide2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c3.ai/introduction-what-is-machine-learning/ensuring-algorithm-robustness/" TargetMode="External"/><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rostokąt 7"/>
          <p:cNvSpPr/>
          <p:nvPr/>
        </p:nvSpPr>
        <p:spPr>
          <a:xfrm>
            <a:off x="336884" y="1948831"/>
            <a:ext cx="11773154" cy="2308324"/>
          </a:xfrm>
          <a:prstGeom prst="rect">
            <a:avLst/>
          </a:prstGeom>
        </p:spPr>
        <p:txBody>
          <a:bodyPr wrap="square">
            <a:spAutoFit/>
          </a:bodyPr>
          <a:lstStyle/>
          <a:p>
            <a:pPr lvl="0" algn="just"/>
            <a:r>
              <a:rPr lang="en-US" sz="4800" b="1" i="1" dirty="0">
                <a:solidFill>
                  <a:srgbClr val="4BACC6">
                    <a:lumMod val="50000"/>
                  </a:srgbClr>
                </a:solidFill>
              </a:rPr>
              <a:t>Language models and AI in economic</a:t>
            </a:r>
            <a:r>
              <a:rPr lang="pl-PL" sz="4800" b="1" i="1" dirty="0">
                <a:solidFill>
                  <a:srgbClr val="4BACC6">
                    <a:lumMod val="50000"/>
                  </a:srgbClr>
                </a:solidFill>
              </a:rPr>
              <a:t> </a:t>
            </a:r>
            <a:r>
              <a:rPr lang="en-US" sz="4800" b="1" i="1" dirty="0">
                <a:solidFill>
                  <a:srgbClr val="4BACC6">
                    <a:lumMod val="50000"/>
                  </a:srgbClr>
                </a:solidFill>
              </a:rPr>
              <a:t>education: Unpacking the risks and</a:t>
            </a:r>
          </a:p>
          <a:p>
            <a:pPr lvl="0" algn="just"/>
            <a:r>
              <a:rPr lang="en-US" sz="4800" b="1" i="1" dirty="0">
                <a:solidFill>
                  <a:srgbClr val="4BACC6">
                    <a:lumMod val="50000"/>
                  </a:srgbClr>
                </a:solidFill>
              </a:rPr>
              <a:t>opportunities</a:t>
            </a:r>
            <a:endParaRPr kumimoji="0" lang="pl-PL" sz="4800" b="1" i="1" u="none" strike="noStrike" kern="1200" cap="none" spc="0" normalizeH="0" baseline="0" noProof="0" dirty="0">
              <a:ln>
                <a:noFill/>
              </a:ln>
              <a:solidFill>
                <a:srgbClr val="4BACC6">
                  <a:lumMod val="50000"/>
                </a:srgbClr>
              </a:solidFill>
              <a:effectLst/>
              <a:uLnTx/>
              <a:uFillTx/>
              <a:latin typeface="Calibri"/>
              <a:ea typeface="+mn-ea"/>
              <a:cs typeface="+mn-cs"/>
            </a:endParaRPr>
          </a:p>
        </p:txBody>
      </p:sp>
      <p:sp>
        <p:nvSpPr>
          <p:cNvPr id="20" name="Prostokąt 19"/>
          <p:cNvSpPr/>
          <p:nvPr/>
        </p:nvSpPr>
        <p:spPr>
          <a:xfrm>
            <a:off x="807673" y="5146807"/>
            <a:ext cx="4766297"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1" i="1" u="none" strike="noStrike" kern="1200" cap="none" spc="0" normalizeH="0" baseline="0" noProof="0" dirty="0">
                <a:ln>
                  <a:noFill/>
                </a:ln>
                <a:solidFill>
                  <a:srgbClr val="4BACC6">
                    <a:lumMod val="50000"/>
                  </a:srgbClr>
                </a:solidFill>
                <a:effectLst/>
                <a:uLnTx/>
                <a:uFillTx/>
                <a:latin typeface="Calibri"/>
                <a:ea typeface="+mn-ea"/>
                <a:cs typeface="+mn-cs"/>
              </a:rPr>
              <a:t>Tomasz Kopczewski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2800" b="1" i="1" u="none" strike="noStrike" kern="1200" cap="none" spc="0" normalizeH="0" baseline="0" noProof="0" dirty="0">
                <a:ln>
                  <a:noFill/>
                </a:ln>
                <a:solidFill>
                  <a:srgbClr val="4BACC6">
                    <a:lumMod val="50000"/>
                  </a:srgbClr>
                </a:solidFill>
                <a:effectLst/>
                <a:uLnTx/>
                <a:uFillTx/>
                <a:latin typeface="Calibri"/>
                <a:ea typeface="+mn-ea"/>
                <a:cs typeface="+mn-cs"/>
              </a:rPr>
              <a:t> </a:t>
            </a:r>
            <a:r>
              <a:rPr kumimoji="0" lang="pl-PL" sz="2800" b="1" i="1" u="none" strike="noStrike" kern="1200" cap="none" spc="0" normalizeH="0" baseline="0" noProof="0" dirty="0">
                <a:ln>
                  <a:noFill/>
                </a:ln>
                <a:solidFill>
                  <a:prstClr val="black">
                    <a:lumMod val="50000"/>
                    <a:lumOff val="50000"/>
                  </a:prstClr>
                </a:solidFill>
                <a:effectLst/>
                <a:uLnTx/>
                <a:uFillTx/>
                <a:latin typeface="Calibri"/>
                <a:ea typeface="+mn-ea"/>
                <a:cs typeface="+mn-cs"/>
              </a:rPr>
              <a:t>Ewa </a:t>
            </a:r>
            <a:r>
              <a:rPr kumimoji="0" lang="pl-PL" sz="2800" b="1" i="1" u="none" strike="noStrike" kern="1200" cap="none" spc="0" normalizeH="0" baseline="0" noProof="0" dirty="0" err="1">
                <a:ln>
                  <a:noFill/>
                </a:ln>
                <a:solidFill>
                  <a:prstClr val="black">
                    <a:lumMod val="50000"/>
                    <a:lumOff val="50000"/>
                  </a:prstClr>
                </a:solidFill>
                <a:effectLst/>
                <a:uLnTx/>
                <a:uFillTx/>
                <a:latin typeface="Calibri"/>
                <a:ea typeface="+mn-ea"/>
                <a:cs typeface="+mn-cs"/>
              </a:rPr>
              <a:t>Weychert</a:t>
            </a:r>
            <a:endParaRPr kumimoji="0" lang="pl-PL" sz="2800" b="1"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7367" y="4000177"/>
            <a:ext cx="2881423" cy="17584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Prostokąt 6"/>
          <p:cNvSpPr/>
          <p:nvPr/>
        </p:nvSpPr>
        <p:spPr>
          <a:xfrm>
            <a:off x="336884" y="1483138"/>
            <a:ext cx="7141945" cy="769441"/>
          </a:xfrm>
          <a:prstGeom prst="rect">
            <a:avLst/>
          </a:prstGeom>
        </p:spPr>
        <p:txBody>
          <a:bodyPr wrap="square">
            <a:spAutoFit/>
          </a:bodyPr>
          <a:lstStyle/>
          <a:p>
            <a:pPr algn="ctr"/>
            <a:endParaRPr lang="pl-PL" sz="4400" b="1" i="1" dirty="0">
              <a:solidFill>
                <a:srgbClr val="4BACC6">
                  <a:lumMod val="50000"/>
                </a:srgbClr>
              </a:solidFill>
              <a:latin typeface="Calibri"/>
            </a:endParaRPr>
          </a:p>
        </p:txBody>
      </p:sp>
      <p:sp>
        <p:nvSpPr>
          <p:cNvPr id="9" name="Prostokąt 8"/>
          <p:cNvSpPr/>
          <p:nvPr/>
        </p:nvSpPr>
        <p:spPr>
          <a:xfrm>
            <a:off x="336884" y="188640"/>
            <a:ext cx="11559941" cy="108012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6000" dirty="0">
                <a:solidFill>
                  <a:prstClr val="white"/>
                </a:solidFill>
              </a:rPr>
              <a:t>The AEEE Conference</a:t>
            </a:r>
            <a:endParaRPr lang="pl-PL" sz="6000" dirty="0">
              <a:solidFill>
                <a:prstClr val="white"/>
              </a:solidFill>
              <a:latin typeface="Calibri"/>
            </a:endParaRPr>
          </a:p>
        </p:txBody>
      </p:sp>
      <p:pic>
        <p:nvPicPr>
          <p:cNvPr id="10" name="Obraz 9"/>
          <p:cNvPicPr>
            <a:picLocks noChangeAspect="1"/>
          </p:cNvPicPr>
          <p:nvPr/>
        </p:nvPicPr>
        <p:blipFill>
          <a:blip r:embed="rId4"/>
          <a:stretch>
            <a:fillRect/>
          </a:stretch>
        </p:blipFill>
        <p:spPr>
          <a:xfrm>
            <a:off x="9416562" y="274071"/>
            <a:ext cx="1914891" cy="1674760"/>
          </a:xfrm>
          <a:prstGeom prst="rect">
            <a:avLst/>
          </a:prstGeom>
        </p:spPr>
      </p:pic>
    </p:spTree>
    <p:extLst>
      <p:ext uri="{BB962C8B-B14F-4D97-AF65-F5344CB8AC3E}">
        <p14:creationId xmlns:p14="http://schemas.microsoft.com/office/powerpoint/2010/main" val="3864704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pPr lvl="0"/>
            <a:r>
              <a:rPr lang="pl-PL" b="1" dirty="0" err="1">
                <a:solidFill>
                  <a:srgbClr val="4BACC6">
                    <a:lumMod val="50000"/>
                  </a:srgbClr>
                </a:solidFill>
              </a:rPr>
              <a:t>Observation</a:t>
            </a:r>
            <a:r>
              <a:rPr lang="pl-PL" b="1" dirty="0">
                <a:solidFill>
                  <a:srgbClr val="4BACC6">
                    <a:lumMod val="50000"/>
                  </a:srgbClr>
                </a:solidFill>
              </a:rPr>
              <a:t> </a:t>
            </a:r>
            <a:endParaRPr lang="en-US" b="1" dirty="0">
              <a:solidFill>
                <a:srgbClr val="4BACC6">
                  <a:lumMod val="50000"/>
                </a:srgbClr>
              </a:solidFill>
            </a:endParaRPr>
          </a:p>
        </p:txBody>
      </p:sp>
      <p:sp>
        <p:nvSpPr>
          <p:cNvPr id="6" name="Prostokąt 5"/>
          <p:cNvSpPr/>
          <p:nvPr/>
        </p:nvSpPr>
        <p:spPr>
          <a:xfrm>
            <a:off x="240883" y="1302488"/>
            <a:ext cx="11157340" cy="5078313"/>
          </a:xfrm>
          <a:prstGeom prst="rect">
            <a:avLst/>
          </a:prstGeom>
        </p:spPr>
        <p:txBody>
          <a:bodyPr wrap="square">
            <a:spAutoFit/>
          </a:bodyPr>
          <a:lstStyle/>
          <a:p>
            <a:pPr lvl="0" algn="just"/>
            <a:r>
              <a:rPr lang="en-US" sz="3600" b="1" dirty="0">
                <a:solidFill>
                  <a:srgbClr val="4BACC6">
                    <a:lumMod val="50000"/>
                  </a:srgbClr>
                </a:solidFill>
              </a:rPr>
              <a:t>While the unauthorized use of these tools and cheating remains a didactic concern, creating a narrative where students assume </a:t>
            </a:r>
            <a:r>
              <a:rPr lang="en-US" sz="3600" b="1" dirty="0">
                <a:solidFill>
                  <a:srgbClr val="C00000"/>
                </a:solidFill>
              </a:rPr>
              <a:t>a passive role towards AI as uncritical consumers </a:t>
            </a:r>
            <a:r>
              <a:rPr lang="en-US" sz="3600" b="1" dirty="0">
                <a:solidFill>
                  <a:srgbClr val="4BACC6">
                    <a:lumMod val="50000"/>
                  </a:srgbClr>
                </a:solidFill>
              </a:rPr>
              <a:t>of information generated by these tools can have even worse consequences on creating collective knowledge.</a:t>
            </a:r>
            <a:endParaRPr lang="pl-PL" sz="3600" b="1" dirty="0">
              <a:solidFill>
                <a:srgbClr val="4BACC6">
                  <a:lumMod val="50000"/>
                </a:srgbClr>
              </a:solidFill>
            </a:endParaRPr>
          </a:p>
          <a:p>
            <a:pPr lvl="0" algn="just"/>
            <a:endParaRPr lang="pl-PL" sz="3600" b="1" dirty="0">
              <a:solidFill>
                <a:srgbClr val="4BACC6">
                  <a:lumMod val="50000"/>
                </a:srgbClr>
              </a:solidFill>
            </a:endParaRPr>
          </a:p>
          <a:p>
            <a:pPr lvl="0" algn="just"/>
            <a:r>
              <a:rPr lang="en-US" sz="3600" b="1" dirty="0">
                <a:solidFill>
                  <a:srgbClr val="4BACC6">
                    <a:lumMod val="50000"/>
                  </a:srgbClr>
                </a:solidFill>
              </a:rPr>
              <a:t>We will lose our knowledge completely in information (data) as predicted by </a:t>
            </a:r>
            <a:r>
              <a:rPr lang="en-US" sz="3600" b="1" dirty="0" err="1">
                <a:solidFill>
                  <a:srgbClr val="4BACC6">
                    <a:lumMod val="50000"/>
                  </a:srgbClr>
                </a:solidFill>
              </a:rPr>
              <a:t>Mirowski</a:t>
            </a:r>
            <a:r>
              <a:rPr lang="en-US" sz="3600" b="1" dirty="0">
                <a:solidFill>
                  <a:srgbClr val="4BACC6">
                    <a:lumMod val="50000"/>
                  </a:srgbClr>
                </a:solidFill>
              </a:rPr>
              <a:t> and Nik-</a:t>
            </a:r>
            <a:r>
              <a:rPr lang="en-US" sz="3600" b="1" dirty="0" err="1">
                <a:solidFill>
                  <a:srgbClr val="4BACC6">
                    <a:lumMod val="50000"/>
                  </a:srgbClr>
                </a:solidFill>
              </a:rPr>
              <a:t>Khah</a:t>
            </a:r>
            <a:r>
              <a:rPr lang="en-US" sz="3600" b="1" dirty="0">
                <a:solidFill>
                  <a:srgbClr val="4BACC6">
                    <a:lumMod val="50000"/>
                  </a:srgbClr>
                </a:solidFill>
              </a:rPr>
              <a:t> (2017)</a:t>
            </a:r>
            <a:endParaRPr lang="pl-PL" sz="3600" b="1" dirty="0">
              <a:solidFill>
                <a:srgbClr val="4BACC6">
                  <a:lumMod val="50000"/>
                </a:srgbClr>
              </a:solidFill>
            </a:endParaRPr>
          </a:p>
        </p:txBody>
      </p:sp>
    </p:spTree>
    <p:extLst>
      <p:ext uri="{BB962C8B-B14F-4D97-AF65-F5344CB8AC3E}">
        <p14:creationId xmlns:p14="http://schemas.microsoft.com/office/powerpoint/2010/main" val="2612251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pPr lvl="0"/>
            <a:r>
              <a:rPr lang="pl-PL" b="1" dirty="0" err="1">
                <a:solidFill>
                  <a:srgbClr val="4BACC6">
                    <a:lumMod val="50000"/>
                  </a:srgbClr>
                </a:solidFill>
              </a:rPr>
              <a:t>Observation</a:t>
            </a:r>
            <a:r>
              <a:rPr lang="pl-PL" b="1" dirty="0">
                <a:solidFill>
                  <a:srgbClr val="4BACC6">
                    <a:lumMod val="50000"/>
                  </a:srgbClr>
                </a:solidFill>
              </a:rPr>
              <a:t> </a:t>
            </a:r>
            <a:endParaRPr lang="en-US" b="1" dirty="0">
              <a:solidFill>
                <a:srgbClr val="4BACC6">
                  <a:lumMod val="50000"/>
                </a:srgbClr>
              </a:solidFill>
            </a:endParaRPr>
          </a:p>
        </p:txBody>
      </p:sp>
      <p:sp>
        <p:nvSpPr>
          <p:cNvPr id="6" name="Prostokąt 5"/>
          <p:cNvSpPr/>
          <p:nvPr/>
        </p:nvSpPr>
        <p:spPr>
          <a:xfrm>
            <a:off x="520996" y="1515140"/>
            <a:ext cx="10530018" cy="4524315"/>
          </a:xfrm>
          <a:prstGeom prst="rect">
            <a:avLst/>
          </a:prstGeom>
        </p:spPr>
        <p:txBody>
          <a:bodyPr wrap="square">
            <a:spAutoFit/>
          </a:bodyPr>
          <a:lstStyle/>
          <a:p>
            <a:pPr lvl="0" algn="just"/>
            <a:r>
              <a:rPr lang="en-US" sz="3600" b="1" dirty="0">
                <a:solidFill>
                  <a:srgbClr val="4BACC6">
                    <a:lumMod val="50000"/>
                  </a:srgbClr>
                </a:solidFill>
              </a:rPr>
              <a:t>The emergence of </a:t>
            </a:r>
            <a:r>
              <a:rPr lang="en-US" sz="3600" b="1" dirty="0" err="1">
                <a:solidFill>
                  <a:srgbClr val="4BACC6">
                    <a:lumMod val="50000"/>
                  </a:srgbClr>
                </a:solidFill>
              </a:rPr>
              <a:t>ChatGPT</a:t>
            </a:r>
            <a:r>
              <a:rPr lang="en-US" sz="3600" b="1" dirty="0">
                <a:solidFill>
                  <a:srgbClr val="4BACC6">
                    <a:lumMod val="50000"/>
                  </a:srgbClr>
                </a:solidFill>
              </a:rPr>
              <a:t> has shown </a:t>
            </a:r>
            <a:r>
              <a:rPr lang="pl-PL" sz="3600" b="1" dirty="0" err="1">
                <a:solidFill>
                  <a:srgbClr val="4BACC6">
                    <a:lumMod val="50000"/>
                  </a:srgbClr>
                </a:solidFill>
              </a:rPr>
              <a:t>us</a:t>
            </a:r>
            <a:r>
              <a:rPr lang="pl-PL" sz="3600" b="1" dirty="0">
                <a:solidFill>
                  <a:srgbClr val="4BACC6">
                    <a:lumMod val="50000"/>
                  </a:srgbClr>
                </a:solidFill>
              </a:rPr>
              <a:t> </a:t>
            </a:r>
            <a:r>
              <a:rPr lang="en-US" sz="3600" b="1" dirty="0">
                <a:solidFill>
                  <a:srgbClr val="4BACC6">
                    <a:lumMod val="50000"/>
                  </a:srgbClr>
                </a:solidFill>
              </a:rPr>
              <a:t>how much the two aspects of human interaction are neglected by economics. </a:t>
            </a:r>
          </a:p>
          <a:p>
            <a:pPr lvl="0" algn="just"/>
            <a:endParaRPr lang="en-US" sz="3600" b="1" dirty="0">
              <a:solidFill>
                <a:srgbClr val="4BACC6">
                  <a:lumMod val="50000"/>
                </a:srgbClr>
              </a:solidFill>
            </a:endParaRPr>
          </a:p>
          <a:p>
            <a:pPr marL="457200" lvl="0" indent="-457200" algn="just">
              <a:buFont typeface="Arial" panose="020B0604020202020204" pitchFamily="34" charset="0"/>
              <a:buChar char="•"/>
            </a:pPr>
            <a:r>
              <a:rPr lang="en-US" sz="3600" b="1" dirty="0">
                <a:solidFill>
                  <a:srgbClr val="4BACC6">
                    <a:lumMod val="50000"/>
                  </a:srgbClr>
                </a:solidFill>
              </a:rPr>
              <a:t>The creation of collective knowledge and the social learning process.</a:t>
            </a:r>
            <a:r>
              <a:rPr lang="pl-PL" sz="3600" b="1" dirty="0">
                <a:solidFill>
                  <a:srgbClr val="4BACC6">
                    <a:lumMod val="50000"/>
                  </a:srgbClr>
                </a:solidFill>
              </a:rPr>
              <a:t> </a:t>
            </a:r>
            <a:r>
              <a:rPr lang="en-US" sz="3600" b="1" dirty="0">
                <a:solidFill>
                  <a:srgbClr val="4BACC6">
                    <a:lumMod val="50000"/>
                  </a:srgbClr>
                </a:solidFill>
              </a:rPr>
              <a:t>[ I will focus on the topic now]</a:t>
            </a:r>
          </a:p>
          <a:p>
            <a:pPr marL="457200" lvl="0" indent="-457200" algn="just">
              <a:buFont typeface="Arial" panose="020B0604020202020204" pitchFamily="34" charset="0"/>
              <a:buChar char="•"/>
            </a:pPr>
            <a:endParaRPr lang="en-US" sz="3600" b="1" dirty="0">
              <a:solidFill>
                <a:srgbClr val="4BACC6">
                  <a:lumMod val="50000"/>
                </a:srgbClr>
              </a:solidFill>
            </a:endParaRPr>
          </a:p>
          <a:p>
            <a:pPr marL="457200" lvl="0" indent="-457200" algn="just">
              <a:buFont typeface="Arial" panose="020B0604020202020204" pitchFamily="34" charset="0"/>
              <a:buChar char="•"/>
            </a:pPr>
            <a:r>
              <a:rPr lang="en-US" sz="3600" b="1" dirty="0">
                <a:solidFill>
                  <a:srgbClr val="4BACC6">
                    <a:lumMod val="50000"/>
                  </a:srgbClr>
                </a:solidFill>
              </a:rPr>
              <a:t>The narrative as a carrier of collective knowledge.</a:t>
            </a:r>
          </a:p>
        </p:txBody>
      </p:sp>
    </p:spTree>
    <p:extLst>
      <p:ext uri="{BB962C8B-B14F-4D97-AF65-F5344CB8AC3E}">
        <p14:creationId xmlns:p14="http://schemas.microsoft.com/office/powerpoint/2010/main" val="4105067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pl-PL" b="1" dirty="0">
                <a:solidFill>
                  <a:srgbClr val="4BACC6">
                    <a:lumMod val="50000"/>
                  </a:srgbClr>
                </a:solidFill>
              </a:rPr>
              <a:t>A </a:t>
            </a:r>
            <a:r>
              <a:rPr lang="pl-PL" b="1" dirty="0" err="1">
                <a:solidFill>
                  <a:srgbClr val="4BACC6">
                    <a:lumMod val="50000"/>
                  </a:srgbClr>
                </a:solidFill>
              </a:rPr>
              <a:t>simple</a:t>
            </a:r>
            <a:r>
              <a:rPr lang="pl-PL" b="1" dirty="0">
                <a:solidFill>
                  <a:srgbClr val="4BACC6">
                    <a:lumMod val="50000"/>
                  </a:srgbClr>
                </a:solidFill>
              </a:rPr>
              <a:t> </a:t>
            </a:r>
            <a:r>
              <a:rPr lang="en-US" b="1" dirty="0">
                <a:solidFill>
                  <a:srgbClr val="4BACC6">
                    <a:lumMod val="50000"/>
                  </a:srgbClr>
                </a:solidFill>
              </a:rPr>
              <a:t>idea</a:t>
            </a:r>
            <a:r>
              <a:rPr lang="pl-PL" b="1" dirty="0">
                <a:solidFill>
                  <a:srgbClr val="4BACC6">
                    <a:lumMod val="50000"/>
                  </a:srgbClr>
                </a:solidFill>
              </a:rPr>
              <a:t> -&gt;  </a:t>
            </a:r>
            <a:r>
              <a:rPr lang="pl-PL" b="1" dirty="0" err="1">
                <a:solidFill>
                  <a:srgbClr val="4BACC6">
                    <a:lumMod val="50000"/>
                  </a:srgbClr>
                </a:solidFill>
              </a:rPr>
              <a:t>lots</a:t>
            </a:r>
            <a:r>
              <a:rPr lang="pl-PL" b="1" dirty="0">
                <a:solidFill>
                  <a:srgbClr val="4BACC6">
                    <a:lumMod val="50000"/>
                  </a:srgbClr>
                </a:solidFill>
              </a:rPr>
              <a:t> of s</a:t>
            </a:r>
            <a:r>
              <a:rPr lang="en-US" b="1" dirty="0" err="1">
                <a:solidFill>
                  <a:srgbClr val="4BACC6">
                    <a:lumMod val="50000"/>
                  </a:srgbClr>
                </a:solidFill>
              </a:rPr>
              <a:t>ophisticated</a:t>
            </a:r>
            <a:r>
              <a:rPr lang="en-US" b="1" dirty="0">
                <a:solidFill>
                  <a:srgbClr val="4BACC6">
                    <a:lumMod val="50000"/>
                  </a:srgbClr>
                </a:solidFill>
              </a:rPr>
              <a:t> tools</a:t>
            </a:r>
            <a:endParaRPr lang="pl-PL" b="1" i="1" dirty="0">
              <a:solidFill>
                <a:schemeClr val="accent5">
                  <a:lumMod val="50000"/>
                </a:schemeClr>
              </a:solidFill>
            </a:endParaRPr>
          </a:p>
        </p:txBody>
      </p:sp>
      <p:sp>
        <p:nvSpPr>
          <p:cNvPr id="6" name="Prostokąt 5"/>
          <p:cNvSpPr/>
          <p:nvPr/>
        </p:nvSpPr>
        <p:spPr>
          <a:xfrm>
            <a:off x="388089" y="1297172"/>
            <a:ext cx="7320516" cy="5262979"/>
          </a:xfrm>
          <a:prstGeom prst="rect">
            <a:avLst/>
          </a:prstGeom>
        </p:spPr>
        <p:txBody>
          <a:bodyPr wrap="square">
            <a:spAutoFit/>
          </a:bodyPr>
          <a:lstStyle/>
          <a:p>
            <a:pPr lvl="0" algn="just"/>
            <a:r>
              <a:rPr lang="en-US" sz="2800" b="1" dirty="0" err="1">
                <a:solidFill>
                  <a:srgbClr val="4BACC6">
                    <a:lumMod val="50000"/>
                  </a:srgbClr>
                </a:solidFill>
              </a:rPr>
              <a:t>ChatGPT</a:t>
            </a:r>
            <a:r>
              <a:rPr lang="en-US" sz="2800" b="1" dirty="0">
                <a:solidFill>
                  <a:srgbClr val="4BACC6">
                    <a:lumMod val="50000"/>
                  </a:srgbClr>
                </a:solidFill>
              </a:rPr>
              <a:t> is 'just' generative AI. It is not a singularity, which is expected to happen according to futurists around 2035 [Kurzweil</a:t>
            </a:r>
            <a:r>
              <a:rPr lang="pl-PL" sz="2800" b="1" dirty="0">
                <a:solidFill>
                  <a:srgbClr val="4BACC6">
                    <a:lumMod val="50000"/>
                  </a:srgbClr>
                </a:solidFill>
              </a:rPr>
              <a:t> 2006, </a:t>
            </a:r>
            <a:r>
              <a:rPr lang="en-US" sz="2800" b="1" dirty="0">
                <a:solidFill>
                  <a:srgbClr val="4BACC6">
                    <a:lumMod val="50000"/>
                  </a:srgbClr>
                </a:solidFill>
              </a:rPr>
              <a:t>Modis</a:t>
            </a:r>
            <a:r>
              <a:rPr lang="pl-PL" sz="2800" b="1" dirty="0">
                <a:solidFill>
                  <a:srgbClr val="4BACC6">
                    <a:lumMod val="50000"/>
                  </a:srgbClr>
                </a:solidFill>
              </a:rPr>
              <a:t>, 2006</a:t>
            </a:r>
            <a:r>
              <a:rPr lang="en-US" sz="2800" b="1" dirty="0">
                <a:solidFill>
                  <a:srgbClr val="4BACC6">
                    <a:lumMod val="50000"/>
                  </a:srgbClr>
                </a:solidFill>
              </a:rPr>
              <a:t> ]. Chat GPT is the result of evolution, not revolution !!!</a:t>
            </a:r>
          </a:p>
          <a:p>
            <a:pPr lvl="0" algn="just"/>
            <a:endParaRPr lang="en-US" sz="2800" b="1" dirty="0">
              <a:solidFill>
                <a:srgbClr val="4BACC6">
                  <a:lumMod val="50000"/>
                </a:srgbClr>
              </a:solidFill>
            </a:endParaRPr>
          </a:p>
          <a:p>
            <a:pPr lvl="0" algn="just"/>
            <a:endParaRPr lang="en-US" sz="2800" b="1" dirty="0">
              <a:solidFill>
                <a:srgbClr val="4BACC6">
                  <a:lumMod val="50000"/>
                </a:srgbClr>
              </a:solidFill>
            </a:endParaRPr>
          </a:p>
          <a:p>
            <a:pPr lvl="0" algn="just"/>
            <a:r>
              <a:rPr lang="en-US" sz="2800" b="1" dirty="0">
                <a:solidFill>
                  <a:srgbClr val="4BACC6">
                    <a:lumMod val="50000"/>
                  </a:srgbClr>
                </a:solidFill>
              </a:rPr>
              <a:t>The Postmodernism Generator - the IT extension of Alan </a:t>
            </a:r>
            <a:r>
              <a:rPr lang="en-US" sz="2800" b="1" dirty="0" err="1">
                <a:solidFill>
                  <a:srgbClr val="4BACC6">
                    <a:lumMod val="50000"/>
                  </a:srgbClr>
                </a:solidFill>
              </a:rPr>
              <a:t>Sokal's</a:t>
            </a:r>
            <a:r>
              <a:rPr lang="en-US" sz="2800" b="1" dirty="0">
                <a:solidFill>
                  <a:srgbClr val="4BACC6">
                    <a:lumMod val="50000"/>
                  </a:srgbClr>
                </a:solidFill>
              </a:rPr>
              <a:t> provocation is one of the first known examples of the use of algorithms that, improved and reinforced constitute algorithmic/generative AI today. </a:t>
            </a:r>
          </a:p>
        </p:txBody>
      </p:sp>
      <p:sp>
        <p:nvSpPr>
          <p:cNvPr id="3" name="Prostokąt 2"/>
          <p:cNvSpPr/>
          <p:nvPr/>
        </p:nvSpPr>
        <p:spPr>
          <a:xfrm>
            <a:off x="8373472" y="1297172"/>
            <a:ext cx="3419475" cy="1323439"/>
          </a:xfrm>
          <a:prstGeom prst="rect">
            <a:avLst/>
          </a:prstGeom>
        </p:spPr>
        <p:txBody>
          <a:bodyPr wrap="square">
            <a:spAutoFit/>
          </a:bodyPr>
          <a:lstStyle/>
          <a:p>
            <a:pPr lvl="0" algn="just"/>
            <a:r>
              <a:rPr lang="en-US" sz="2000" b="1" dirty="0">
                <a:solidFill>
                  <a:srgbClr val="4BACC6">
                    <a:lumMod val="50000"/>
                  </a:srgbClr>
                </a:solidFill>
              </a:rPr>
              <a:t>Try the generator. Isn't this type of text familiar?</a:t>
            </a:r>
            <a:r>
              <a:rPr lang="pl-PL" sz="2000" b="1" dirty="0">
                <a:solidFill>
                  <a:srgbClr val="4BACC6">
                    <a:lumMod val="50000"/>
                  </a:srgbClr>
                </a:solidFill>
              </a:rPr>
              <a:t> </a:t>
            </a:r>
            <a:r>
              <a:rPr lang="en-US" sz="2000" b="1" dirty="0">
                <a:solidFill>
                  <a:srgbClr val="4BACC6">
                    <a:lumMod val="50000"/>
                  </a:srgbClr>
                </a:solidFill>
              </a:rPr>
              <a:t>The artificiality of this text hurts - the </a:t>
            </a:r>
            <a:r>
              <a:rPr lang="en-US" sz="2000" b="1" dirty="0" err="1">
                <a:solidFill>
                  <a:srgbClr val="4BACC6">
                    <a:lumMod val="50000"/>
                  </a:srgbClr>
                </a:solidFill>
              </a:rPr>
              <a:t>ChatGPT</a:t>
            </a:r>
            <a:r>
              <a:rPr lang="en-US" sz="2000" b="1" dirty="0">
                <a:solidFill>
                  <a:srgbClr val="4BACC6">
                    <a:lumMod val="50000"/>
                  </a:srgbClr>
                </a:solidFill>
              </a:rPr>
              <a:t> texts hurt less.  </a:t>
            </a:r>
          </a:p>
        </p:txBody>
      </p:sp>
      <p:pic>
        <p:nvPicPr>
          <p:cNvPr id="4" name="Obraz 3"/>
          <p:cNvPicPr>
            <a:picLocks noChangeAspect="1"/>
          </p:cNvPicPr>
          <p:nvPr/>
        </p:nvPicPr>
        <p:blipFill>
          <a:blip r:embed="rId2"/>
          <a:stretch>
            <a:fillRect/>
          </a:stretch>
        </p:blipFill>
        <p:spPr>
          <a:xfrm>
            <a:off x="8268210" y="2774783"/>
            <a:ext cx="3801184" cy="3600007"/>
          </a:xfrm>
          <a:prstGeom prst="rect">
            <a:avLst/>
          </a:prstGeom>
        </p:spPr>
      </p:pic>
      <p:sp>
        <p:nvSpPr>
          <p:cNvPr id="8" name="Prostokąt 7"/>
          <p:cNvSpPr/>
          <p:nvPr/>
        </p:nvSpPr>
        <p:spPr>
          <a:xfrm>
            <a:off x="8708446" y="6374790"/>
            <a:ext cx="2827880" cy="307777"/>
          </a:xfrm>
          <a:prstGeom prst="rect">
            <a:avLst/>
          </a:prstGeom>
        </p:spPr>
        <p:txBody>
          <a:bodyPr wrap="square">
            <a:spAutoFit/>
          </a:bodyPr>
          <a:lstStyle/>
          <a:p>
            <a:r>
              <a:rPr lang="pl-PL" sz="1400" dirty="0">
                <a:hlinkClick r:id="rId3"/>
              </a:rPr>
              <a:t>https://www.elsewhere.org/pomo/</a:t>
            </a:r>
            <a:endParaRPr lang="pl-PL" sz="1400" dirty="0"/>
          </a:p>
        </p:txBody>
      </p:sp>
    </p:spTree>
    <p:extLst>
      <p:ext uri="{BB962C8B-B14F-4D97-AF65-F5344CB8AC3E}">
        <p14:creationId xmlns:p14="http://schemas.microsoft.com/office/powerpoint/2010/main" val="2349576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fontScale="90000"/>
          </a:bodyPr>
          <a:lstStyle/>
          <a:p>
            <a:r>
              <a:rPr lang="pl-PL" b="1" i="1" dirty="0">
                <a:solidFill>
                  <a:schemeClr val="accent5">
                    <a:lumMod val="50000"/>
                  </a:schemeClr>
                </a:solidFill>
              </a:rPr>
              <a:t>Prosty pomysł -&gt; mnóstwo wyrafinowanych statystycznych narzędzi (eksperyment) </a:t>
            </a:r>
          </a:p>
        </p:txBody>
      </p:sp>
      <p:sp>
        <p:nvSpPr>
          <p:cNvPr id="6" name="Prostokąt 5"/>
          <p:cNvSpPr/>
          <p:nvPr/>
        </p:nvSpPr>
        <p:spPr>
          <a:xfrm>
            <a:off x="384106" y="1143000"/>
            <a:ext cx="7320516" cy="5509200"/>
          </a:xfrm>
          <a:prstGeom prst="rect">
            <a:avLst/>
          </a:prstGeom>
        </p:spPr>
        <p:txBody>
          <a:bodyPr wrap="square">
            <a:spAutoFit/>
          </a:bodyPr>
          <a:lstStyle/>
          <a:p>
            <a:pPr lvl="0" algn="just"/>
            <a:r>
              <a:rPr lang="pl-PL" sz="3200" b="1" dirty="0">
                <a:solidFill>
                  <a:srgbClr val="4BACC6">
                    <a:lumMod val="50000"/>
                  </a:srgbClr>
                </a:solidFill>
              </a:rPr>
              <a:t>Generator Postmodernizmu </a:t>
            </a:r>
            <a:r>
              <a:rPr lang="pl-PL" sz="3200" dirty="0">
                <a:solidFill>
                  <a:srgbClr val="4BACC6">
                    <a:lumMod val="50000"/>
                  </a:srgbClr>
                </a:solidFill>
              </a:rPr>
              <a:t>– informatyczne rozwinięcie prowokacji Alana Sokala, to jeden z pierwszych znanych przykładów wykorzystania algorytmów, które udoskonalone i wzmocnione stanowią dziś algorytmiczną/generatywną sztuczną inteligencję.</a:t>
            </a:r>
          </a:p>
          <a:p>
            <a:pPr lvl="0" algn="just"/>
            <a:endParaRPr lang="pl-PL" sz="3200" dirty="0">
              <a:solidFill>
                <a:srgbClr val="4BACC6">
                  <a:lumMod val="50000"/>
                </a:srgbClr>
              </a:solidFill>
            </a:endParaRPr>
          </a:p>
          <a:p>
            <a:pPr lvl="0" algn="just"/>
            <a:r>
              <a:rPr lang="pl-PL" sz="3200" dirty="0">
                <a:solidFill>
                  <a:srgbClr val="4BACC6">
                    <a:lumMod val="50000"/>
                  </a:srgbClr>
                </a:solidFill>
              </a:rPr>
              <a:t>Pradziadek ( 25 lat temu ) Chata GPT ( proste łańcuch Markowa) </a:t>
            </a:r>
            <a:endParaRPr lang="en-US" sz="2800" dirty="0">
              <a:solidFill>
                <a:srgbClr val="4BACC6">
                  <a:lumMod val="50000"/>
                </a:srgbClr>
              </a:solidFill>
            </a:endParaRPr>
          </a:p>
        </p:txBody>
      </p:sp>
      <p:sp>
        <p:nvSpPr>
          <p:cNvPr id="3" name="Prostokąt 2"/>
          <p:cNvSpPr/>
          <p:nvPr/>
        </p:nvSpPr>
        <p:spPr>
          <a:xfrm>
            <a:off x="7881730" y="1297172"/>
            <a:ext cx="3831704" cy="1569660"/>
          </a:xfrm>
          <a:prstGeom prst="rect">
            <a:avLst/>
          </a:prstGeom>
        </p:spPr>
        <p:txBody>
          <a:bodyPr wrap="square">
            <a:spAutoFit/>
          </a:bodyPr>
          <a:lstStyle/>
          <a:p>
            <a:pPr lvl="0" algn="just"/>
            <a:r>
              <a:rPr lang="pl-PL" sz="2400" b="1" dirty="0">
                <a:solidFill>
                  <a:srgbClr val="4BACC6">
                    <a:lumMod val="50000"/>
                  </a:srgbClr>
                </a:solidFill>
              </a:rPr>
              <a:t>Wypróbuj generator. Czy ten typ tekstu nie jest znajomy? Jego sztuczność boli – teksy Chata GPT bolą mniej, ale ….</a:t>
            </a:r>
            <a:endParaRPr lang="en-US" sz="2400" b="1" dirty="0">
              <a:solidFill>
                <a:srgbClr val="4BACC6">
                  <a:lumMod val="50000"/>
                </a:srgbClr>
              </a:solidFill>
            </a:endParaRPr>
          </a:p>
        </p:txBody>
      </p:sp>
      <p:pic>
        <p:nvPicPr>
          <p:cNvPr id="4" name="Obraz 3"/>
          <p:cNvPicPr>
            <a:picLocks noChangeAspect="1"/>
          </p:cNvPicPr>
          <p:nvPr/>
        </p:nvPicPr>
        <p:blipFill>
          <a:blip r:embed="rId2"/>
          <a:stretch>
            <a:fillRect/>
          </a:stretch>
        </p:blipFill>
        <p:spPr>
          <a:xfrm>
            <a:off x="7912250" y="2820808"/>
            <a:ext cx="3801184" cy="3600007"/>
          </a:xfrm>
          <a:prstGeom prst="rect">
            <a:avLst/>
          </a:prstGeom>
        </p:spPr>
      </p:pic>
      <p:sp>
        <p:nvSpPr>
          <p:cNvPr id="8" name="Prostokąt 7"/>
          <p:cNvSpPr/>
          <p:nvPr/>
        </p:nvSpPr>
        <p:spPr>
          <a:xfrm>
            <a:off x="8383642" y="6401383"/>
            <a:ext cx="2827880" cy="307777"/>
          </a:xfrm>
          <a:prstGeom prst="rect">
            <a:avLst/>
          </a:prstGeom>
        </p:spPr>
        <p:txBody>
          <a:bodyPr wrap="square">
            <a:spAutoFit/>
          </a:bodyPr>
          <a:lstStyle/>
          <a:p>
            <a:r>
              <a:rPr lang="pl-PL" sz="1400" dirty="0">
                <a:hlinkClick r:id="rId3"/>
              </a:rPr>
              <a:t>https://www.elsewhere.org/pomo/</a:t>
            </a:r>
            <a:endParaRPr lang="pl-PL" sz="1400" dirty="0"/>
          </a:p>
        </p:txBody>
      </p:sp>
    </p:spTree>
    <p:extLst>
      <p:ext uri="{BB962C8B-B14F-4D97-AF65-F5344CB8AC3E}">
        <p14:creationId xmlns:p14="http://schemas.microsoft.com/office/powerpoint/2010/main" val="130338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fontScale="90000"/>
          </a:bodyPr>
          <a:lstStyle/>
          <a:p>
            <a:r>
              <a:rPr lang="pl-PL" b="1" dirty="0">
                <a:solidFill>
                  <a:srgbClr val="4BACC6">
                    <a:lumMod val="50000"/>
                  </a:srgbClr>
                </a:solidFill>
              </a:rPr>
              <a:t>Prosty pomysł -&gt; mnóstwo wyrafinowanych statystycznych narzędzi (eksperyment) </a:t>
            </a:r>
            <a:endParaRPr lang="pl-PL" b="1" i="1" dirty="0">
              <a:solidFill>
                <a:schemeClr val="accent5">
                  <a:lumMod val="50000"/>
                </a:schemeClr>
              </a:solidFill>
            </a:endParaRPr>
          </a:p>
        </p:txBody>
      </p:sp>
      <p:sp>
        <p:nvSpPr>
          <p:cNvPr id="6" name="Prostokąt 5"/>
          <p:cNvSpPr/>
          <p:nvPr/>
        </p:nvSpPr>
        <p:spPr>
          <a:xfrm>
            <a:off x="139610" y="1143000"/>
            <a:ext cx="11429538" cy="3385542"/>
          </a:xfrm>
          <a:prstGeom prst="rect">
            <a:avLst/>
          </a:prstGeom>
        </p:spPr>
        <p:txBody>
          <a:bodyPr wrap="square">
            <a:spAutoFit/>
          </a:bodyPr>
          <a:lstStyle/>
          <a:p>
            <a:pPr lvl="0" algn="just"/>
            <a:r>
              <a:rPr lang="pl-PL" sz="2800" b="1" dirty="0">
                <a:solidFill>
                  <a:srgbClr val="4BACC6">
                    <a:lumMod val="50000"/>
                  </a:srgbClr>
                </a:solidFill>
              </a:rPr>
              <a:t>Kazałem poprawić ten tekst jako artykuł naukowy i spytałem o jego sensowność.  Bez pytania: </a:t>
            </a:r>
          </a:p>
          <a:p>
            <a:pPr marL="571500" lvl="0" indent="-571500" algn="just">
              <a:buAutoNum type="romanLcParenR"/>
            </a:pPr>
            <a:r>
              <a:rPr lang="pl-PL" sz="2800" b="1" dirty="0">
                <a:solidFill>
                  <a:srgbClr val="4BACC6">
                    <a:lumMod val="50000"/>
                  </a:srgbClr>
                </a:solidFill>
              </a:rPr>
              <a:t>czy ten tekst jest moja własnością intelektualna  </a:t>
            </a:r>
          </a:p>
          <a:p>
            <a:pPr marL="571500" lvl="0" indent="-571500" algn="just">
              <a:buAutoNum type="romanLcParenR"/>
            </a:pPr>
            <a:r>
              <a:rPr lang="pl-PL" sz="2800" b="1" dirty="0">
                <a:solidFill>
                  <a:srgbClr val="4BACC6">
                    <a:lumMod val="50000"/>
                  </a:srgbClr>
                </a:solidFill>
              </a:rPr>
              <a:t>bez kwestionowania sensowności </a:t>
            </a:r>
          </a:p>
          <a:p>
            <a:pPr lvl="0" algn="just"/>
            <a:endParaRPr lang="pl-PL" sz="2800" b="1" dirty="0">
              <a:solidFill>
                <a:srgbClr val="4BACC6">
                  <a:lumMod val="50000"/>
                </a:srgbClr>
              </a:solidFill>
            </a:endParaRPr>
          </a:p>
          <a:p>
            <a:pPr lvl="0" algn="just"/>
            <a:r>
              <a:rPr lang="pl-PL" sz="2800" b="1" dirty="0">
                <a:solidFill>
                  <a:srgbClr val="4BACC6">
                    <a:lumMod val="50000"/>
                  </a:srgbClr>
                </a:solidFill>
              </a:rPr>
              <a:t>Chat wygenerował mi „artykuł naukowy”</a:t>
            </a:r>
          </a:p>
          <a:p>
            <a:pPr lvl="0" algn="just"/>
            <a:endParaRPr lang="en-US" sz="2800" b="1" dirty="0">
              <a:solidFill>
                <a:srgbClr val="4BACC6">
                  <a:lumMod val="50000"/>
                </a:srgbClr>
              </a:solidFill>
            </a:endParaRPr>
          </a:p>
          <a:p>
            <a:pPr algn="just"/>
            <a:r>
              <a:rPr lang="en-US" b="1" dirty="0">
                <a:solidFill>
                  <a:srgbClr val="4BACC6">
                    <a:lumMod val="50000"/>
                  </a:srgbClr>
                </a:solidFill>
              </a:rPr>
              <a:t>https://chatgpt.com/share/e75edbbc-f116-4547-89c3-bcf7573d4777</a:t>
            </a:r>
          </a:p>
        </p:txBody>
      </p:sp>
      <p:pic>
        <p:nvPicPr>
          <p:cNvPr id="5" name="Obraz 4"/>
          <p:cNvPicPr>
            <a:picLocks noChangeAspect="1"/>
          </p:cNvPicPr>
          <p:nvPr/>
        </p:nvPicPr>
        <p:blipFill rotWithShape="1">
          <a:blip r:embed="rId2"/>
          <a:srcRect r="2422" b="3677"/>
          <a:stretch/>
        </p:blipFill>
        <p:spPr>
          <a:xfrm>
            <a:off x="7647709" y="2485772"/>
            <a:ext cx="4061049" cy="4008793"/>
          </a:xfrm>
          <a:prstGeom prst="rect">
            <a:avLst/>
          </a:prstGeom>
        </p:spPr>
      </p:pic>
      <p:sp>
        <p:nvSpPr>
          <p:cNvPr id="7" name="Prostokąt 6"/>
          <p:cNvSpPr/>
          <p:nvPr/>
        </p:nvSpPr>
        <p:spPr>
          <a:xfrm>
            <a:off x="222738" y="4794379"/>
            <a:ext cx="7026503" cy="1754326"/>
          </a:xfrm>
          <a:prstGeom prst="rect">
            <a:avLst/>
          </a:prstGeom>
        </p:spPr>
        <p:txBody>
          <a:bodyPr wrap="square">
            <a:spAutoFit/>
          </a:bodyPr>
          <a:lstStyle/>
          <a:p>
            <a:pPr algn="just"/>
            <a:r>
              <a:rPr lang="en-US" dirty="0"/>
              <a:t>Yes, the text makes sense as a detailed academic paper exploring the intersection of </a:t>
            </a:r>
            <a:r>
              <a:rPr lang="en-US" dirty="0" err="1"/>
              <a:t>neocultural</a:t>
            </a:r>
            <a:r>
              <a:rPr lang="en-US" dirty="0"/>
              <a:t> materialism and modern </a:t>
            </a:r>
            <a:r>
              <a:rPr lang="en-US" dirty="0" err="1"/>
              <a:t>postcultural</a:t>
            </a:r>
            <a:r>
              <a:rPr lang="en-US" dirty="0"/>
              <a:t> theory within gender studies. The structure is logical, the arguments are coherent, and the references to theoretical frameworks and case studies are appropriate. Here are some suggestions for enhancing clarity and depth: ………….</a:t>
            </a:r>
          </a:p>
        </p:txBody>
      </p:sp>
    </p:spTree>
    <p:extLst>
      <p:ext uri="{BB962C8B-B14F-4D97-AF65-F5344CB8AC3E}">
        <p14:creationId xmlns:p14="http://schemas.microsoft.com/office/powerpoint/2010/main" val="2214463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pl-PL" b="1" dirty="0">
                <a:solidFill>
                  <a:srgbClr val="4BACC6">
                    <a:lumMod val="50000"/>
                  </a:srgbClr>
                </a:solidFill>
              </a:rPr>
              <a:t>A </a:t>
            </a:r>
            <a:r>
              <a:rPr lang="pl-PL" b="1" dirty="0" err="1">
                <a:solidFill>
                  <a:srgbClr val="4BACC6">
                    <a:lumMod val="50000"/>
                  </a:srgbClr>
                </a:solidFill>
              </a:rPr>
              <a:t>simple</a:t>
            </a:r>
            <a:r>
              <a:rPr lang="pl-PL" b="1" dirty="0">
                <a:solidFill>
                  <a:srgbClr val="4BACC6">
                    <a:lumMod val="50000"/>
                  </a:srgbClr>
                </a:solidFill>
              </a:rPr>
              <a:t> </a:t>
            </a:r>
            <a:r>
              <a:rPr lang="en-US" b="1" dirty="0">
                <a:solidFill>
                  <a:srgbClr val="4BACC6">
                    <a:lumMod val="50000"/>
                  </a:srgbClr>
                </a:solidFill>
              </a:rPr>
              <a:t>idea</a:t>
            </a:r>
            <a:r>
              <a:rPr lang="pl-PL" b="1" dirty="0">
                <a:solidFill>
                  <a:srgbClr val="4BACC6">
                    <a:lumMod val="50000"/>
                  </a:srgbClr>
                </a:solidFill>
              </a:rPr>
              <a:t> -&gt;  </a:t>
            </a:r>
            <a:r>
              <a:rPr lang="pl-PL" b="1" dirty="0" err="1">
                <a:solidFill>
                  <a:srgbClr val="4BACC6">
                    <a:lumMod val="50000"/>
                  </a:srgbClr>
                </a:solidFill>
              </a:rPr>
              <a:t>lots</a:t>
            </a:r>
            <a:r>
              <a:rPr lang="pl-PL" b="1" dirty="0">
                <a:solidFill>
                  <a:srgbClr val="4BACC6">
                    <a:lumMod val="50000"/>
                  </a:srgbClr>
                </a:solidFill>
              </a:rPr>
              <a:t> of s</a:t>
            </a:r>
            <a:r>
              <a:rPr lang="en-US" b="1" dirty="0" err="1">
                <a:solidFill>
                  <a:srgbClr val="4BACC6">
                    <a:lumMod val="50000"/>
                  </a:srgbClr>
                </a:solidFill>
              </a:rPr>
              <a:t>ophisticated</a:t>
            </a:r>
            <a:r>
              <a:rPr lang="en-US" b="1" dirty="0">
                <a:solidFill>
                  <a:srgbClr val="4BACC6">
                    <a:lumMod val="50000"/>
                  </a:srgbClr>
                </a:solidFill>
              </a:rPr>
              <a:t> tools</a:t>
            </a:r>
            <a:endParaRPr lang="pl-PL" b="1" i="1" dirty="0">
              <a:solidFill>
                <a:schemeClr val="accent5">
                  <a:lumMod val="50000"/>
                </a:schemeClr>
              </a:solidFill>
            </a:endParaRPr>
          </a:p>
        </p:txBody>
      </p:sp>
      <p:sp>
        <p:nvSpPr>
          <p:cNvPr id="6" name="Prostokąt 5"/>
          <p:cNvSpPr/>
          <p:nvPr/>
        </p:nvSpPr>
        <p:spPr>
          <a:xfrm>
            <a:off x="271128" y="1343073"/>
            <a:ext cx="8405039" cy="4893647"/>
          </a:xfrm>
          <a:prstGeom prst="rect">
            <a:avLst/>
          </a:prstGeom>
        </p:spPr>
        <p:txBody>
          <a:bodyPr wrap="square">
            <a:spAutoFit/>
          </a:bodyPr>
          <a:lstStyle/>
          <a:p>
            <a:pPr lvl="0" algn="just"/>
            <a:r>
              <a:rPr lang="en-US" sz="2400" b="1" dirty="0">
                <a:solidFill>
                  <a:srgbClr val="4BACC6">
                    <a:lumMod val="50000"/>
                  </a:srgbClr>
                </a:solidFill>
              </a:rPr>
              <a:t>Generative artificial intelligence create content based on existing data. </a:t>
            </a:r>
          </a:p>
          <a:p>
            <a:pPr lvl="0" algn="just"/>
            <a:endParaRPr lang="en-US" sz="2400" b="1" dirty="0">
              <a:solidFill>
                <a:srgbClr val="4BACC6">
                  <a:lumMod val="50000"/>
                </a:srgbClr>
              </a:solidFill>
            </a:endParaRPr>
          </a:p>
          <a:p>
            <a:pPr lvl="0" algn="just"/>
            <a:r>
              <a:rPr lang="en-US" sz="2400" b="1" dirty="0">
                <a:solidFill>
                  <a:srgbClr val="4BACC6">
                    <a:lumMod val="50000"/>
                  </a:srgbClr>
                </a:solidFill>
              </a:rPr>
              <a:t>Despite the use of very sophisticated tools, the idea behind generative intelligence</a:t>
            </a:r>
            <a:r>
              <a:rPr lang="pl-PL" sz="2400" b="1" dirty="0">
                <a:solidFill>
                  <a:srgbClr val="4BACC6">
                    <a:lumMod val="50000"/>
                  </a:srgbClr>
                </a:solidFill>
              </a:rPr>
              <a:t> (</a:t>
            </a:r>
            <a:r>
              <a:rPr lang="pl-PL" sz="2400" b="1" dirty="0" err="1">
                <a:solidFill>
                  <a:srgbClr val="4BACC6">
                    <a:lumMod val="50000"/>
                  </a:srgbClr>
                </a:solidFill>
              </a:rPr>
              <a:t>ChatGPT</a:t>
            </a:r>
            <a:r>
              <a:rPr lang="pl-PL" sz="2400" b="1" dirty="0">
                <a:solidFill>
                  <a:srgbClr val="4BACC6">
                    <a:lumMod val="50000"/>
                  </a:srgbClr>
                </a:solidFill>
              </a:rPr>
              <a:t>)</a:t>
            </a:r>
            <a:r>
              <a:rPr lang="en-US" sz="2400" b="1" dirty="0">
                <a:solidFill>
                  <a:srgbClr val="4BACC6">
                    <a:lumMod val="50000"/>
                  </a:srgbClr>
                </a:solidFill>
              </a:rPr>
              <a:t> is simple: based on the language corpus, determine the most likely word that follows the sentence of other words -&gt;  </a:t>
            </a:r>
          </a:p>
          <a:p>
            <a:pPr lvl="0" algn="just"/>
            <a:endParaRPr lang="en-US" sz="2400" b="1" dirty="0">
              <a:solidFill>
                <a:srgbClr val="4BACC6">
                  <a:lumMod val="50000"/>
                </a:srgbClr>
              </a:solidFill>
            </a:endParaRPr>
          </a:p>
          <a:p>
            <a:pPr lvl="0" algn="just"/>
            <a:r>
              <a:rPr lang="en-US" sz="2400" b="1" dirty="0">
                <a:solidFill>
                  <a:srgbClr val="C00000"/>
                </a:solidFill>
              </a:rPr>
              <a:t>The last word in the sentence "The mouse ate the _____</a:t>
            </a:r>
            <a:r>
              <a:rPr lang="pl-PL" sz="2400" b="1" dirty="0">
                <a:solidFill>
                  <a:srgbClr val="C00000"/>
                </a:solidFill>
              </a:rPr>
              <a:t>"</a:t>
            </a:r>
            <a:endParaRPr lang="en-US" sz="2400" b="1" dirty="0">
              <a:solidFill>
                <a:srgbClr val="C00000"/>
              </a:solidFill>
            </a:endParaRPr>
          </a:p>
          <a:p>
            <a:pPr lvl="0" algn="just"/>
            <a:endParaRPr lang="en-US" sz="2400" b="1" dirty="0">
              <a:solidFill>
                <a:srgbClr val="4BACC6">
                  <a:lumMod val="50000"/>
                </a:srgbClr>
              </a:solidFill>
            </a:endParaRPr>
          </a:p>
          <a:p>
            <a:pPr lvl="0" algn="just"/>
            <a:r>
              <a:rPr lang="en-US" sz="2400" b="1" dirty="0">
                <a:solidFill>
                  <a:srgbClr val="4BACC6">
                    <a:lumMod val="50000"/>
                  </a:srgbClr>
                </a:solidFill>
              </a:rPr>
              <a:t>-&gt; and using one parameter (temperature) we can determine whether the text should be very conservative (cheese) or more creative (pizza) or nonsensical (cat). </a:t>
            </a:r>
            <a:endParaRPr kumimoji="0" lang="en-US" sz="2400" b="0" i="0" u="none" strike="noStrike" kern="1200" cap="none" spc="0" normalizeH="0" baseline="0" noProof="0" dirty="0">
              <a:ln>
                <a:noFill/>
              </a:ln>
              <a:solidFill>
                <a:srgbClr val="4BACC6">
                  <a:lumMod val="50000"/>
                </a:srgbClr>
              </a:solidFill>
              <a:effectLst/>
              <a:uLnTx/>
              <a:uFillTx/>
              <a:latin typeface="Calibri"/>
            </a:endParaRPr>
          </a:p>
        </p:txBody>
      </p:sp>
      <p:pic>
        <p:nvPicPr>
          <p:cNvPr id="3" name="Obraz 2"/>
          <p:cNvPicPr>
            <a:picLocks noChangeAspect="1"/>
          </p:cNvPicPr>
          <p:nvPr/>
        </p:nvPicPr>
        <p:blipFill>
          <a:blip r:embed="rId2"/>
          <a:stretch>
            <a:fillRect/>
          </a:stretch>
        </p:blipFill>
        <p:spPr>
          <a:xfrm>
            <a:off x="8766061" y="2062716"/>
            <a:ext cx="3280628" cy="3092856"/>
          </a:xfrm>
          <a:prstGeom prst="rect">
            <a:avLst/>
          </a:prstGeom>
        </p:spPr>
      </p:pic>
      <p:sp>
        <p:nvSpPr>
          <p:cNvPr id="4" name="Prostokąt 3"/>
          <p:cNvSpPr/>
          <p:nvPr/>
        </p:nvSpPr>
        <p:spPr>
          <a:xfrm>
            <a:off x="9172997" y="5336326"/>
            <a:ext cx="2650408" cy="461665"/>
          </a:xfrm>
          <a:prstGeom prst="rect">
            <a:avLst/>
          </a:prstGeom>
        </p:spPr>
        <p:txBody>
          <a:bodyPr wrap="square">
            <a:spAutoFit/>
          </a:bodyPr>
          <a:lstStyle/>
          <a:p>
            <a:r>
              <a:rPr lang="pl-PL" sz="1200" dirty="0">
                <a:hlinkClick r:id="rId3"/>
              </a:rPr>
              <a:t>https://lukesalamone.github.io/posts/what-is-temperature/</a:t>
            </a:r>
            <a:endParaRPr lang="pl-PL" sz="1200" dirty="0"/>
          </a:p>
        </p:txBody>
      </p:sp>
    </p:spTree>
    <p:extLst>
      <p:ext uri="{BB962C8B-B14F-4D97-AF65-F5344CB8AC3E}">
        <p14:creationId xmlns:p14="http://schemas.microsoft.com/office/powerpoint/2010/main" val="659714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pl-PL" b="1" dirty="0">
                <a:solidFill>
                  <a:srgbClr val="4BACC6">
                    <a:lumMod val="50000"/>
                  </a:srgbClr>
                </a:solidFill>
              </a:rPr>
              <a:t>A </a:t>
            </a:r>
            <a:r>
              <a:rPr lang="pl-PL" b="1" dirty="0" err="1">
                <a:solidFill>
                  <a:srgbClr val="4BACC6">
                    <a:lumMod val="50000"/>
                  </a:srgbClr>
                </a:solidFill>
              </a:rPr>
              <a:t>simple</a:t>
            </a:r>
            <a:r>
              <a:rPr lang="pl-PL" b="1" dirty="0">
                <a:solidFill>
                  <a:srgbClr val="4BACC6">
                    <a:lumMod val="50000"/>
                  </a:srgbClr>
                </a:solidFill>
              </a:rPr>
              <a:t> </a:t>
            </a:r>
            <a:r>
              <a:rPr lang="en-US" b="1" dirty="0">
                <a:solidFill>
                  <a:srgbClr val="4BACC6">
                    <a:lumMod val="50000"/>
                  </a:srgbClr>
                </a:solidFill>
              </a:rPr>
              <a:t>idea</a:t>
            </a:r>
            <a:r>
              <a:rPr lang="pl-PL" b="1" dirty="0">
                <a:solidFill>
                  <a:srgbClr val="4BACC6">
                    <a:lumMod val="50000"/>
                  </a:srgbClr>
                </a:solidFill>
              </a:rPr>
              <a:t> -&gt;  </a:t>
            </a:r>
            <a:r>
              <a:rPr lang="pl-PL" b="1" dirty="0" err="1">
                <a:solidFill>
                  <a:srgbClr val="4BACC6">
                    <a:lumMod val="50000"/>
                  </a:srgbClr>
                </a:solidFill>
              </a:rPr>
              <a:t>lots</a:t>
            </a:r>
            <a:r>
              <a:rPr lang="pl-PL" b="1" dirty="0">
                <a:solidFill>
                  <a:srgbClr val="4BACC6">
                    <a:lumMod val="50000"/>
                  </a:srgbClr>
                </a:solidFill>
              </a:rPr>
              <a:t> of s</a:t>
            </a:r>
            <a:r>
              <a:rPr lang="en-US" b="1" dirty="0" err="1">
                <a:solidFill>
                  <a:srgbClr val="4BACC6">
                    <a:lumMod val="50000"/>
                  </a:srgbClr>
                </a:solidFill>
              </a:rPr>
              <a:t>ophisticated</a:t>
            </a:r>
            <a:r>
              <a:rPr lang="en-US" b="1" dirty="0">
                <a:solidFill>
                  <a:srgbClr val="4BACC6">
                    <a:lumMod val="50000"/>
                  </a:srgbClr>
                </a:solidFill>
              </a:rPr>
              <a:t> tools</a:t>
            </a:r>
            <a:endParaRPr lang="pl-PL" b="1" i="1" dirty="0">
              <a:solidFill>
                <a:schemeClr val="accent5">
                  <a:lumMod val="50000"/>
                </a:schemeClr>
              </a:solidFill>
            </a:endParaRPr>
          </a:p>
        </p:txBody>
      </p:sp>
      <p:sp>
        <p:nvSpPr>
          <p:cNvPr id="6" name="Prostokąt 5"/>
          <p:cNvSpPr/>
          <p:nvPr/>
        </p:nvSpPr>
        <p:spPr>
          <a:xfrm>
            <a:off x="361022" y="1289910"/>
            <a:ext cx="11037080" cy="5078313"/>
          </a:xfrm>
          <a:prstGeom prst="rect">
            <a:avLst/>
          </a:prstGeom>
        </p:spPr>
        <p:txBody>
          <a:bodyPr wrap="square">
            <a:spAutoFit/>
          </a:bodyPr>
          <a:lstStyle/>
          <a:p>
            <a:pPr lvl="0" algn="just"/>
            <a:r>
              <a:rPr lang="en-US" sz="2400" b="1" dirty="0">
                <a:solidFill>
                  <a:srgbClr val="4BACC6">
                    <a:lumMod val="50000"/>
                  </a:srgbClr>
                </a:solidFill>
              </a:rPr>
              <a:t>Generative models average the knowledge that has been generated by humans and is found in language corpora, graphic and film collections.</a:t>
            </a:r>
          </a:p>
          <a:p>
            <a:pPr lvl="0" algn="just"/>
            <a:endParaRPr lang="en-US" sz="2400" b="1" dirty="0">
              <a:solidFill>
                <a:srgbClr val="4BACC6">
                  <a:lumMod val="50000"/>
                </a:srgbClr>
              </a:solidFill>
            </a:endParaRPr>
          </a:p>
          <a:p>
            <a:pPr lvl="0" algn="just"/>
            <a:r>
              <a:rPr lang="en-US" sz="2400" b="1" dirty="0">
                <a:solidFill>
                  <a:srgbClr val="4BACC6">
                    <a:lumMod val="50000"/>
                  </a:srgbClr>
                </a:solidFill>
              </a:rPr>
              <a:t>What is the most likely word in a typical text about a mouse?    </a:t>
            </a:r>
          </a:p>
          <a:p>
            <a:pPr lvl="0" algn="just"/>
            <a:endParaRPr lang="en-US" sz="2400" b="1" dirty="0">
              <a:solidFill>
                <a:srgbClr val="4BACC6">
                  <a:lumMod val="50000"/>
                </a:srgbClr>
              </a:solidFill>
            </a:endParaRPr>
          </a:p>
          <a:p>
            <a:pPr lvl="0" algn="just"/>
            <a:r>
              <a:rPr lang="en-US" sz="2400" b="1" dirty="0">
                <a:solidFill>
                  <a:srgbClr val="4BACC6">
                    <a:lumMod val="50000"/>
                  </a:srgbClr>
                </a:solidFill>
              </a:rPr>
              <a:t>What does the face of a surprised person look like? Average all images containing the faces of surprised people. These images must have been described by people. </a:t>
            </a:r>
          </a:p>
          <a:p>
            <a:pPr lvl="0" algn="just"/>
            <a:endParaRPr lang="en-US" sz="2400" b="1" dirty="0">
              <a:solidFill>
                <a:srgbClr val="4BACC6">
                  <a:lumMod val="50000"/>
                </a:srgbClr>
              </a:solidFill>
            </a:endParaRPr>
          </a:p>
          <a:p>
            <a:pPr lvl="0" algn="just"/>
            <a:r>
              <a:rPr lang="en-US" sz="2400" b="1" dirty="0">
                <a:solidFill>
                  <a:srgbClr val="4BACC6">
                    <a:lumMod val="50000"/>
                  </a:srgbClr>
                </a:solidFill>
              </a:rPr>
              <a:t>..... </a:t>
            </a:r>
          </a:p>
          <a:p>
            <a:pPr lvl="0" algn="just"/>
            <a:endParaRPr lang="en-US" sz="2400" b="1" dirty="0">
              <a:solidFill>
                <a:srgbClr val="4BACC6">
                  <a:lumMod val="50000"/>
                </a:srgbClr>
              </a:solidFill>
            </a:endParaRPr>
          </a:p>
          <a:p>
            <a:pPr lvl="0" algn="just"/>
            <a:r>
              <a:rPr lang="en-US" sz="2800" b="1" dirty="0">
                <a:solidFill>
                  <a:srgbClr val="C00000"/>
                </a:solidFill>
              </a:rPr>
              <a:t>Averaging is a mechanism of collective knowledge (</a:t>
            </a:r>
            <a:r>
              <a:rPr lang="en-US" sz="2800" b="1" dirty="0" err="1">
                <a:solidFill>
                  <a:srgbClr val="C00000"/>
                </a:solidFill>
              </a:rPr>
              <a:t>Surowiecki</a:t>
            </a:r>
            <a:r>
              <a:rPr lang="en-US" sz="2800" b="1" dirty="0">
                <a:solidFill>
                  <a:srgbClr val="C00000"/>
                </a:solidFill>
              </a:rPr>
              <a:t> 2005). Generative AI creates something new based on provided databases. It is a representation (averaging) of the collective knowledge of humanity. </a:t>
            </a:r>
            <a:endParaRPr kumimoji="0" lang="en-US" sz="2800" b="0" i="0" u="none" strike="noStrike" kern="1200" cap="none" spc="0" normalizeH="0" baseline="0" noProof="0" dirty="0">
              <a:ln>
                <a:noFill/>
              </a:ln>
              <a:solidFill>
                <a:srgbClr val="C00000"/>
              </a:solidFill>
              <a:effectLst/>
              <a:uLnTx/>
              <a:uFillTx/>
              <a:latin typeface="Calibri"/>
            </a:endParaRPr>
          </a:p>
        </p:txBody>
      </p:sp>
    </p:spTree>
    <p:extLst>
      <p:ext uri="{BB962C8B-B14F-4D97-AF65-F5344CB8AC3E}">
        <p14:creationId xmlns:p14="http://schemas.microsoft.com/office/powerpoint/2010/main" val="686256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1"/>
          <p:cNvSpPr txBox="1">
            <a:spLocks/>
          </p:cNvSpPr>
          <p:nvPr/>
        </p:nvSpPr>
        <p:spPr>
          <a:xfrm>
            <a:off x="0" y="-13886"/>
            <a:ext cx="12192000" cy="1143000"/>
          </a:xfrm>
          <a:prstGeom prst="rect">
            <a:avLst/>
          </a:prstGeom>
          <a:solidFill>
            <a:schemeClr val="accent5">
              <a:lumMod val="20000"/>
              <a:lumOff val="8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l-PL" b="1" dirty="0">
                <a:solidFill>
                  <a:schemeClr val="accent5">
                    <a:lumMod val="50000"/>
                  </a:schemeClr>
                </a:solidFill>
              </a:rPr>
              <a:t>Rynek jako mechanizm agregacji informacji</a:t>
            </a:r>
            <a:endParaRPr lang="en-US" b="1" dirty="0">
              <a:solidFill>
                <a:schemeClr val="accent5">
                  <a:lumMod val="50000"/>
                </a:schemeClr>
              </a:solidFill>
            </a:endParaRPr>
          </a:p>
        </p:txBody>
      </p:sp>
      <p:sp useBgFill="1">
        <p:nvSpPr>
          <p:cNvPr id="6" name="pole tekstowe 5"/>
          <p:cNvSpPr txBox="1"/>
          <p:nvPr/>
        </p:nvSpPr>
        <p:spPr>
          <a:xfrm>
            <a:off x="134366" y="1219591"/>
            <a:ext cx="11923267" cy="550920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buFontTx/>
              <a:buNone/>
              <a:defRPr/>
            </a:pPr>
            <a:r>
              <a:rPr lang="pl-PL" sz="3200" dirty="0">
                <a:solidFill>
                  <a:schemeClr val="accent5">
                    <a:lumMod val="50000"/>
                  </a:schemeClr>
                </a:solidFill>
              </a:rPr>
              <a:t>Inteligencja zbiorowa – agregacja informacji lokalnych od wielu agentów, która generuje optymalne rozwiązanie globalne. Wspólne rozwiązania są lepsze, niż ktokolwiek mógłby osiągnąć osobno.</a:t>
            </a:r>
          </a:p>
          <a:p>
            <a:pPr algn="just">
              <a:buFontTx/>
              <a:buNone/>
              <a:defRPr/>
            </a:pPr>
            <a:endParaRPr lang="pl-PL" sz="3200" dirty="0">
              <a:solidFill>
                <a:schemeClr val="accent5">
                  <a:lumMod val="50000"/>
                </a:schemeClr>
              </a:solidFill>
            </a:endParaRPr>
          </a:p>
          <a:p>
            <a:pPr algn="just">
              <a:buFontTx/>
              <a:buNone/>
              <a:defRPr/>
            </a:pPr>
            <a:r>
              <a:rPr lang="pl-PL" sz="3200" dirty="0">
                <a:solidFill>
                  <a:schemeClr val="accent5">
                    <a:lumMod val="50000"/>
                  </a:schemeClr>
                </a:solidFill>
              </a:rPr>
              <a:t>Spróbuj znaleźć w podręczniku mikroekonomii jakąkolwiek definicję inteligencji zbiorowej, mądrości tłumów, inteligencji roju – jest tylko założenie o racjonalności :/</a:t>
            </a:r>
          </a:p>
          <a:p>
            <a:pPr algn="just">
              <a:buFontTx/>
              <a:buNone/>
              <a:defRPr/>
            </a:pPr>
            <a:endParaRPr lang="pl-PL" sz="3200" dirty="0">
              <a:solidFill>
                <a:schemeClr val="accent5">
                  <a:lumMod val="50000"/>
                </a:schemeClr>
              </a:solidFill>
            </a:endParaRPr>
          </a:p>
          <a:p>
            <a:pPr algn="just">
              <a:buFontTx/>
              <a:buNone/>
              <a:defRPr/>
            </a:pPr>
            <a:r>
              <a:rPr lang="pl-PL" sz="3200" dirty="0">
                <a:solidFill>
                  <a:schemeClr val="accent5">
                    <a:lumMod val="50000"/>
                  </a:schemeClr>
                </a:solidFill>
              </a:rPr>
              <a:t>Gdyby ludzie byli tak racjonalni, jak zakładają ekonomiści, studentów nie trzeba uczyć ekonomii (McKenzie 2010). </a:t>
            </a:r>
            <a:r>
              <a:rPr lang="pl-PL" sz="2800" dirty="0">
                <a:solidFill>
                  <a:schemeClr val="accent5">
                    <a:lumMod val="50000"/>
                  </a:schemeClr>
                </a:solidFill>
              </a:rPr>
              <a:t>https://escholarship.org/uc/item/8mg0p0zc</a:t>
            </a:r>
          </a:p>
        </p:txBody>
      </p:sp>
    </p:spTree>
    <p:extLst>
      <p:ext uri="{BB962C8B-B14F-4D97-AF65-F5344CB8AC3E}">
        <p14:creationId xmlns:p14="http://schemas.microsoft.com/office/powerpoint/2010/main" val="968347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pl-PL" b="1" dirty="0">
                <a:solidFill>
                  <a:srgbClr val="4BACC6">
                    <a:lumMod val="50000"/>
                  </a:srgbClr>
                </a:solidFill>
              </a:rPr>
              <a:t>A </a:t>
            </a:r>
            <a:r>
              <a:rPr lang="pl-PL" b="1" dirty="0" err="1">
                <a:solidFill>
                  <a:srgbClr val="4BACC6">
                    <a:lumMod val="50000"/>
                  </a:srgbClr>
                </a:solidFill>
              </a:rPr>
              <a:t>simple</a:t>
            </a:r>
            <a:r>
              <a:rPr lang="pl-PL" b="1" dirty="0">
                <a:solidFill>
                  <a:srgbClr val="4BACC6">
                    <a:lumMod val="50000"/>
                  </a:srgbClr>
                </a:solidFill>
              </a:rPr>
              <a:t> </a:t>
            </a:r>
            <a:r>
              <a:rPr lang="en-US" b="1" dirty="0">
                <a:solidFill>
                  <a:srgbClr val="4BACC6">
                    <a:lumMod val="50000"/>
                  </a:srgbClr>
                </a:solidFill>
              </a:rPr>
              <a:t>idea</a:t>
            </a:r>
            <a:r>
              <a:rPr lang="pl-PL" b="1" dirty="0">
                <a:solidFill>
                  <a:srgbClr val="4BACC6">
                    <a:lumMod val="50000"/>
                  </a:srgbClr>
                </a:solidFill>
              </a:rPr>
              <a:t> -&gt;  </a:t>
            </a:r>
            <a:r>
              <a:rPr lang="pl-PL" b="1" dirty="0" err="1">
                <a:solidFill>
                  <a:srgbClr val="4BACC6">
                    <a:lumMod val="50000"/>
                  </a:srgbClr>
                </a:solidFill>
              </a:rPr>
              <a:t>lots</a:t>
            </a:r>
            <a:r>
              <a:rPr lang="pl-PL" b="1" dirty="0">
                <a:solidFill>
                  <a:srgbClr val="4BACC6">
                    <a:lumMod val="50000"/>
                  </a:srgbClr>
                </a:solidFill>
              </a:rPr>
              <a:t> of s</a:t>
            </a:r>
            <a:r>
              <a:rPr lang="en-US" b="1" dirty="0" err="1">
                <a:solidFill>
                  <a:srgbClr val="4BACC6">
                    <a:lumMod val="50000"/>
                  </a:srgbClr>
                </a:solidFill>
              </a:rPr>
              <a:t>ophisticated</a:t>
            </a:r>
            <a:r>
              <a:rPr lang="en-US" b="1" dirty="0">
                <a:solidFill>
                  <a:srgbClr val="4BACC6">
                    <a:lumMod val="50000"/>
                  </a:srgbClr>
                </a:solidFill>
              </a:rPr>
              <a:t> tools</a:t>
            </a:r>
            <a:endParaRPr lang="pl-PL" b="1" i="1" dirty="0">
              <a:solidFill>
                <a:schemeClr val="accent5">
                  <a:lumMod val="50000"/>
                </a:schemeClr>
              </a:solidFill>
            </a:endParaRPr>
          </a:p>
        </p:txBody>
      </p:sp>
      <p:sp>
        <p:nvSpPr>
          <p:cNvPr id="6" name="Prostokąt 5"/>
          <p:cNvSpPr/>
          <p:nvPr/>
        </p:nvSpPr>
        <p:spPr>
          <a:xfrm>
            <a:off x="361022" y="1289910"/>
            <a:ext cx="11037080" cy="5262979"/>
          </a:xfrm>
          <a:prstGeom prst="rect">
            <a:avLst/>
          </a:prstGeom>
        </p:spPr>
        <p:txBody>
          <a:bodyPr wrap="square">
            <a:spAutoFit/>
          </a:bodyPr>
          <a:lstStyle/>
          <a:p>
            <a:pPr lvl="0" algn="just"/>
            <a:r>
              <a:rPr lang="en-US" sz="2800" b="1" dirty="0">
                <a:solidFill>
                  <a:srgbClr val="4BACC6">
                    <a:lumMod val="50000"/>
                  </a:srgbClr>
                </a:solidFill>
              </a:rPr>
              <a:t>If we have little data or it is difficult to find links between terms in a searched statement it is easy to show that our A</a:t>
            </a:r>
            <a:r>
              <a:rPr lang="pl-PL" sz="2800" b="1" dirty="0">
                <a:solidFill>
                  <a:srgbClr val="4BACC6">
                    <a:lumMod val="50000"/>
                  </a:srgbClr>
                </a:solidFill>
              </a:rPr>
              <a:t>I</a:t>
            </a:r>
            <a:r>
              <a:rPr lang="en-US" sz="2800" b="1" dirty="0">
                <a:solidFill>
                  <a:srgbClr val="4BACC6">
                    <a:lumMod val="50000"/>
                  </a:srgbClr>
                </a:solidFill>
              </a:rPr>
              <a:t> is mindless. We have a "garbage in, garbage out" situation. </a:t>
            </a:r>
          </a:p>
          <a:p>
            <a:pPr lvl="0" algn="just"/>
            <a:endParaRPr lang="en-US" sz="2800" b="1" dirty="0">
              <a:solidFill>
                <a:srgbClr val="4BACC6">
                  <a:lumMod val="50000"/>
                </a:srgbClr>
              </a:solidFill>
            </a:endParaRPr>
          </a:p>
          <a:p>
            <a:pPr lvl="0" algn="just"/>
            <a:r>
              <a:rPr lang="en-US" sz="2800" b="1" dirty="0">
                <a:solidFill>
                  <a:srgbClr val="4BACC6">
                    <a:lumMod val="50000"/>
                  </a:srgbClr>
                </a:solidFill>
              </a:rPr>
              <a:t>Example of four galleries:</a:t>
            </a:r>
          </a:p>
          <a:p>
            <a:pPr lvl="0" algn="just"/>
            <a:r>
              <a:rPr lang="en-US" sz="2800" b="1" dirty="0">
                <a:solidFill>
                  <a:srgbClr val="4BACC6">
                    <a:lumMod val="50000"/>
                  </a:srgbClr>
                </a:solidFill>
              </a:rPr>
              <a:t>The first two galleries were created by searching graphics for two statements on Google:</a:t>
            </a:r>
            <a:endParaRPr lang="pl-PL" sz="2800" b="1" dirty="0">
              <a:solidFill>
                <a:srgbClr val="4BACC6">
                  <a:lumMod val="50000"/>
                </a:srgbClr>
              </a:solidFill>
            </a:endParaRPr>
          </a:p>
          <a:p>
            <a:pPr marL="457200" lvl="0" indent="-457200" algn="just">
              <a:buFont typeface="Arial" panose="020B0604020202020204" pitchFamily="34" charset="0"/>
              <a:buChar char="•"/>
            </a:pPr>
            <a:r>
              <a:rPr lang="en-US" sz="2800" b="1" i="1" dirty="0">
                <a:solidFill>
                  <a:srgbClr val="4BACC6">
                    <a:lumMod val="50000"/>
                  </a:srgbClr>
                </a:solidFill>
              </a:rPr>
              <a:t>The road services were surprised by the winter again</a:t>
            </a:r>
            <a:endParaRPr lang="pl-PL" sz="2800" b="1" i="1" dirty="0">
              <a:solidFill>
                <a:srgbClr val="4BACC6">
                  <a:lumMod val="50000"/>
                </a:srgbClr>
              </a:solidFill>
            </a:endParaRPr>
          </a:p>
          <a:p>
            <a:pPr marL="457200" lvl="0" indent="-457200" algn="just">
              <a:buFont typeface="Arial" panose="020B0604020202020204" pitchFamily="34" charset="0"/>
              <a:buChar char="•"/>
            </a:pPr>
            <a:r>
              <a:rPr lang="en-US" sz="2800" b="1" i="1" dirty="0">
                <a:solidFill>
                  <a:srgbClr val="4BACC6">
                    <a:lumMod val="50000"/>
                  </a:srgbClr>
                </a:solidFill>
              </a:rPr>
              <a:t>Teachers were surprised by AI </a:t>
            </a:r>
          </a:p>
          <a:p>
            <a:pPr lvl="0" algn="just"/>
            <a:endParaRPr lang="en-US" sz="2800" b="1" dirty="0">
              <a:solidFill>
                <a:srgbClr val="4BACC6">
                  <a:lumMod val="50000"/>
                </a:srgbClr>
              </a:solidFill>
            </a:endParaRPr>
          </a:p>
          <a:p>
            <a:pPr lvl="0" algn="just"/>
            <a:r>
              <a:rPr lang="en-US" sz="2800" b="1" dirty="0">
                <a:solidFill>
                  <a:srgbClr val="4BACC6">
                    <a:lumMod val="50000"/>
                  </a:srgbClr>
                </a:solidFill>
              </a:rPr>
              <a:t>The next two galleries were created to reproduce similar images by the most advanced graphical AI [DALL-E]. </a:t>
            </a:r>
            <a:endParaRPr kumimoji="0" lang="en-US" sz="2800" b="0" i="0" u="none" strike="noStrike" kern="1200" cap="none" spc="0" normalizeH="0" baseline="0" noProof="0" dirty="0">
              <a:ln>
                <a:noFill/>
              </a:ln>
              <a:solidFill>
                <a:srgbClr val="4BACC6">
                  <a:lumMod val="50000"/>
                </a:srgbClr>
              </a:solidFill>
              <a:effectLst/>
              <a:uLnTx/>
              <a:uFillTx/>
              <a:latin typeface="Calibri"/>
            </a:endParaRPr>
          </a:p>
        </p:txBody>
      </p:sp>
    </p:spTree>
    <p:extLst>
      <p:ext uri="{BB962C8B-B14F-4D97-AF65-F5344CB8AC3E}">
        <p14:creationId xmlns:p14="http://schemas.microsoft.com/office/powerpoint/2010/main" val="1354714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a:blip r:embed="rId2"/>
          <a:stretch>
            <a:fillRect/>
          </a:stretch>
        </p:blipFill>
        <p:spPr>
          <a:xfrm>
            <a:off x="105078" y="271241"/>
            <a:ext cx="5273189" cy="3966955"/>
          </a:xfrm>
          <a:prstGeom prst="rect">
            <a:avLst/>
          </a:prstGeom>
        </p:spPr>
      </p:pic>
      <p:pic>
        <p:nvPicPr>
          <p:cNvPr id="6" name="Obraz 5"/>
          <p:cNvPicPr>
            <a:picLocks noChangeAspect="1"/>
          </p:cNvPicPr>
          <p:nvPr/>
        </p:nvPicPr>
        <p:blipFill>
          <a:blip r:embed="rId3"/>
          <a:stretch>
            <a:fillRect/>
          </a:stretch>
        </p:blipFill>
        <p:spPr>
          <a:xfrm>
            <a:off x="488181" y="3693810"/>
            <a:ext cx="5124920" cy="2915452"/>
          </a:xfrm>
          <a:prstGeom prst="rect">
            <a:avLst/>
          </a:prstGeom>
        </p:spPr>
      </p:pic>
      <p:pic>
        <p:nvPicPr>
          <p:cNvPr id="5" name="Obraz 4"/>
          <p:cNvPicPr>
            <a:picLocks noChangeAspect="1"/>
          </p:cNvPicPr>
          <p:nvPr/>
        </p:nvPicPr>
        <p:blipFill>
          <a:blip r:embed="rId4"/>
          <a:stretch>
            <a:fillRect/>
          </a:stretch>
        </p:blipFill>
        <p:spPr>
          <a:xfrm>
            <a:off x="5847934" y="396614"/>
            <a:ext cx="6083859" cy="3815087"/>
          </a:xfrm>
          <a:prstGeom prst="rect">
            <a:avLst/>
          </a:prstGeom>
        </p:spPr>
      </p:pic>
      <p:pic>
        <p:nvPicPr>
          <p:cNvPr id="7" name="Obraz 6"/>
          <p:cNvPicPr>
            <a:picLocks noChangeAspect="1"/>
          </p:cNvPicPr>
          <p:nvPr/>
        </p:nvPicPr>
        <p:blipFill>
          <a:blip r:embed="rId5"/>
          <a:stretch>
            <a:fillRect/>
          </a:stretch>
        </p:blipFill>
        <p:spPr>
          <a:xfrm>
            <a:off x="8006316" y="3534117"/>
            <a:ext cx="3745864" cy="2492702"/>
          </a:xfrm>
          <a:prstGeom prst="rect">
            <a:avLst/>
          </a:prstGeom>
        </p:spPr>
      </p:pic>
      <p:sp>
        <p:nvSpPr>
          <p:cNvPr id="9" name="Prostokąt 8"/>
          <p:cNvSpPr/>
          <p:nvPr/>
        </p:nvSpPr>
        <p:spPr>
          <a:xfrm>
            <a:off x="6096000" y="6156335"/>
            <a:ext cx="6096000" cy="261610"/>
          </a:xfrm>
          <a:prstGeom prst="rect">
            <a:avLst/>
          </a:prstGeom>
        </p:spPr>
        <p:txBody>
          <a:bodyPr>
            <a:spAutoFit/>
          </a:bodyPr>
          <a:lstStyle/>
          <a:p>
            <a:r>
              <a:rPr lang="pl-PL" sz="1100" dirty="0"/>
              <a:t>https://learnlearn.uk/ai/2023/05/10/how-to-assess-student-work-in-the-age-of-chatgpt/</a:t>
            </a:r>
          </a:p>
        </p:txBody>
      </p:sp>
      <p:sp>
        <p:nvSpPr>
          <p:cNvPr id="10" name="Prostokąt 9"/>
          <p:cNvSpPr/>
          <p:nvPr/>
        </p:nvSpPr>
        <p:spPr>
          <a:xfrm>
            <a:off x="5677799" y="4357513"/>
            <a:ext cx="2498653" cy="507831"/>
          </a:xfrm>
          <a:prstGeom prst="rect">
            <a:avLst/>
          </a:prstGeom>
        </p:spPr>
        <p:txBody>
          <a:bodyPr wrap="square">
            <a:spAutoFit/>
          </a:bodyPr>
          <a:lstStyle/>
          <a:p>
            <a:r>
              <a:rPr lang="pl-PL" sz="900" dirty="0"/>
              <a:t>https://www.forbes.com/sites/rashishrivastava/2022/12/12/teachers-fear-chatgpt-will-make-cheating-easier-than-ever/?sh=100351861eef</a:t>
            </a:r>
          </a:p>
        </p:txBody>
      </p:sp>
    </p:spTree>
    <p:extLst>
      <p:ext uri="{BB962C8B-B14F-4D97-AF65-F5344CB8AC3E}">
        <p14:creationId xmlns:p14="http://schemas.microsoft.com/office/powerpoint/2010/main" val="231271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764704"/>
          </a:xfrm>
          <a:solidFill>
            <a:schemeClr val="accent5">
              <a:lumMod val="20000"/>
              <a:lumOff val="80000"/>
            </a:schemeClr>
          </a:solidFill>
        </p:spPr>
        <p:txBody>
          <a:bodyPr>
            <a:normAutofit/>
          </a:bodyPr>
          <a:lstStyle/>
          <a:p>
            <a:r>
              <a:rPr lang="en-US" b="1" i="1" dirty="0">
                <a:solidFill>
                  <a:schemeClr val="accent5">
                    <a:lumMod val="50000"/>
                  </a:schemeClr>
                </a:solidFill>
              </a:rPr>
              <a:t>Motivation</a:t>
            </a:r>
            <a:r>
              <a:rPr lang="pl-PL" b="1" i="1" dirty="0">
                <a:solidFill>
                  <a:schemeClr val="accent5">
                    <a:lumMod val="50000"/>
                  </a:schemeClr>
                </a:solidFill>
              </a:rPr>
              <a:t>; </a:t>
            </a:r>
            <a:r>
              <a:rPr lang="pl-PL" b="1" i="1" dirty="0" err="1">
                <a:solidFill>
                  <a:schemeClr val="accent5">
                    <a:lumMod val="50000"/>
                  </a:schemeClr>
                </a:solidFill>
              </a:rPr>
              <a:t>goals</a:t>
            </a:r>
            <a:endParaRPr lang="en-US" b="1" i="1" dirty="0">
              <a:solidFill>
                <a:schemeClr val="accent5">
                  <a:lumMod val="50000"/>
                </a:schemeClr>
              </a:solidFill>
            </a:endParaRPr>
          </a:p>
        </p:txBody>
      </p:sp>
      <p:sp>
        <p:nvSpPr>
          <p:cNvPr id="3" name="Symbol zastępczy zawartości 2"/>
          <p:cNvSpPr>
            <a:spLocks noGrp="1"/>
          </p:cNvSpPr>
          <p:nvPr>
            <p:ph idx="1"/>
          </p:nvPr>
        </p:nvSpPr>
        <p:spPr>
          <a:xfrm>
            <a:off x="297980" y="764704"/>
            <a:ext cx="7062347" cy="5951894"/>
          </a:xfrm>
        </p:spPr>
        <p:txBody>
          <a:bodyPr>
            <a:noAutofit/>
          </a:bodyPr>
          <a:lstStyle/>
          <a:p>
            <a:pPr marL="0" indent="0" algn="just">
              <a:buNone/>
            </a:pPr>
            <a:r>
              <a:rPr lang="en-US" sz="2800" b="1" dirty="0">
                <a:solidFill>
                  <a:schemeClr val="accent5">
                    <a:lumMod val="50000"/>
                  </a:schemeClr>
                </a:solidFill>
              </a:rPr>
              <a:t>I guess you know me - I am like Don Quixote</a:t>
            </a:r>
            <a:r>
              <a:rPr lang="pl-PL" sz="2800" b="1" dirty="0">
                <a:solidFill>
                  <a:schemeClr val="accent5">
                    <a:lumMod val="50000"/>
                  </a:schemeClr>
                </a:solidFill>
              </a:rPr>
              <a:t>; </a:t>
            </a:r>
            <a:r>
              <a:rPr lang="en-US" sz="2800" b="1" dirty="0">
                <a:solidFill>
                  <a:schemeClr val="accent5">
                    <a:lumMod val="50000"/>
                  </a:schemeClr>
                </a:solidFill>
              </a:rPr>
              <a:t>I am trying to promote model thinking in economics like physicists do. </a:t>
            </a:r>
            <a:endParaRPr lang="pl-PL" sz="2800" b="1" dirty="0">
              <a:solidFill>
                <a:schemeClr val="accent5">
                  <a:lumMod val="50000"/>
                </a:schemeClr>
              </a:solidFill>
            </a:endParaRPr>
          </a:p>
          <a:p>
            <a:pPr marL="0" indent="0" algn="just">
              <a:buNone/>
            </a:pPr>
            <a:endParaRPr lang="pl-PL" sz="2800" b="1" dirty="0">
              <a:solidFill>
                <a:schemeClr val="accent5">
                  <a:lumMod val="50000"/>
                </a:schemeClr>
              </a:solidFill>
            </a:endParaRPr>
          </a:p>
          <a:p>
            <a:pPr marL="0" indent="0" algn="just">
              <a:buNone/>
            </a:pPr>
            <a:r>
              <a:rPr lang="en-US" sz="2800" b="1" dirty="0">
                <a:solidFill>
                  <a:schemeClr val="accent5">
                    <a:lumMod val="50000"/>
                  </a:schemeClr>
                </a:solidFill>
              </a:rPr>
              <a:t>Physicists</a:t>
            </a:r>
            <a:r>
              <a:rPr lang="pl-PL" sz="2800" b="1" dirty="0">
                <a:solidFill>
                  <a:schemeClr val="accent5">
                    <a:lumMod val="50000"/>
                  </a:schemeClr>
                </a:solidFill>
              </a:rPr>
              <a:t> </a:t>
            </a:r>
            <a:r>
              <a:rPr lang="en-US" sz="2800" b="1" dirty="0">
                <a:solidFill>
                  <a:schemeClr val="accent5">
                    <a:lumMod val="50000"/>
                  </a:schemeClr>
                </a:solidFill>
              </a:rPr>
              <a:t>talk about quantum mechanics</a:t>
            </a:r>
            <a:r>
              <a:rPr lang="pl-PL" sz="2800" b="1" dirty="0">
                <a:solidFill>
                  <a:schemeClr val="accent5">
                    <a:lumMod val="50000"/>
                  </a:schemeClr>
                </a:solidFill>
              </a:rPr>
              <a:t>, </a:t>
            </a:r>
            <a:r>
              <a:rPr lang="pl-PL" sz="2800" b="1" dirty="0" err="1">
                <a:solidFill>
                  <a:schemeClr val="accent5">
                    <a:lumMod val="50000"/>
                  </a:schemeClr>
                </a:solidFill>
              </a:rPr>
              <a:t>entropy</a:t>
            </a:r>
            <a:r>
              <a:rPr lang="pl-PL" sz="2800" b="1" dirty="0">
                <a:solidFill>
                  <a:schemeClr val="accent5">
                    <a:lumMod val="50000"/>
                  </a:schemeClr>
                </a:solidFill>
              </a:rPr>
              <a:t> </a:t>
            </a:r>
            <a:r>
              <a:rPr lang="en-US" sz="2800" b="1" dirty="0">
                <a:solidFill>
                  <a:schemeClr val="accent5">
                    <a:lumMod val="50000"/>
                  </a:schemeClr>
                </a:solidFill>
              </a:rPr>
              <a:t>the theory of relativity, they are stars of the internet. And when we try to shows the simplest economic models, it causes panic even among theoretical physicists. </a:t>
            </a:r>
            <a:endParaRPr lang="pl-PL" sz="2800" b="1" dirty="0">
              <a:solidFill>
                <a:schemeClr val="accent5">
                  <a:lumMod val="50000"/>
                </a:schemeClr>
              </a:solidFill>
            </a:endParaRPr>
          </a:p>
          <a:p>
            <a:pPr marL="0" indent="0" algn="just">
              <a:buNone/>
            </a:pPr>
            <a:endParaRPr lang="pl-PL" sz="2800" b="1" dirty="0">
              <a:solidFill>
                <a:schemeClr val="accent5">
                  <a:lumMod val="50000"/>
                </a:schemeClr>
              </a:solidFill>
            </a:endParaRPr>
          </a:p>
          <a:p>
            <a:pPr marL="0" indent="0" algn="just">
              <a:buNone/>
            </a:pPr>
            <a:r>
              <a:rPr lang="en-US" sz="2800" b="1" dirty="0">
                <a:solidFill>
                  <a:schemeClr val="accent5">
                    <a:lumMod val="50000"/>
                  </a:schemeClr>
                </a:solidFill>
              </a:rPr>
              <a:t>(Example: of Sabine </a:t>
            </a:r>
            <a:r>
              <a:rPr lang="en-US" sz="2800" b="1" dirty="0" err="1">
                <a:solidFill>
                  <a:schemeClr val="accent5">
                    <a:lumMod val="50000"/>
                  </a:schemeClr>
                </a:solidFill>
              </a:rPr>
              <a:t>Hossenfelder</a:t>
            </a:r>
            <a:r>
              <a:rPr lang="en-US" sz="2800" b="1" dirty="0">
                <a:solidFill>
                  <a:schemeClr val="accent5">
                    <a:lumMod val="50000"/>
                  </a:schemeClr>
                </a:solidFill>
              </a:rPr>
              <a:t> - her explanation of market is a </a:t>
            </a:r>
            <a:r>
              <a:rPr lang="en-US" sz="2800" b="1" dirty="0" err="1">
                <a:solidFill>
                  <a:schemeClr val="accent5">
                    <a:lumMod val="50000"/>
                  </a:schemeClr>
                </a:solidFill>
              </a:rPr>
              <a:t>litle</a:t>
            </a:r>
            <a:r>
              <a:rPr lang="en-US" sz="2800" b="1" dirty="0">
                <a:solidFill>
                  <a:schemeClr val="accent5">
                    <a:lumMod val="50000"/>
                  </a:schemeClr>
                </a:solidFill>
              </a:rPr>
              <a:t> bit naive</a:t>
            </a:r>
            <a:r>
              <a:rPr lang="pl-PL" sz="2800" b="1" dirty="0">
                <a:solidFill>
                  <a:schemeClr val="accent5">
                    <a:lumMod val="50000"/>
                  </a:schemeClr>
                </a:solidFill>
              </a:rPr>
              <a:t> – </a:t>
            </a:r>
            <a:r>
              <a:rPr lang="pl-PL" sz="2800" b="1" dirty="0" err="1">
                <a:solidFill>
                  <a:schemeClr val="accent5">
                    <a:lumMod val="50000"/>
                  </a:schemeClr>
                </a:solidFill>
              </a:rPr>
              <a:t>it</a:t>
            </a:r>
            <a:r>
              <a:rPr lang="pl-PL" sz="2800" b="1" dirty="0">
                <a:solidFill>
                  <a:schemeClr val="accent5">
                    <a:lumMod val="50000"/>
                  </a:schemeClr>
                </a:solidFill>
              </a:rPr>
              <a:t> </a:t>
            </a:r>
            <a:r>
              <a:rPr lang="pl-PL" sz="2800" b="1" dirty="0" err="1">
                <a:solidFill>
                  <a:schemeClr val="accent5">
                    <a:lumMod val="50000"/>
                  </a:schemeClr>
                </a:solidFill>
              </a:rPr>
              <a:t>is</a:t>
            </a:r>
            <a:r>
              <a:rPr lang="pl-PL" sz="2800" b="1" dirty="0">
                <a:solidFill>
                  <a:schemeClr val="accent5">
                    <a:lumMod val="50000"/>
                  </a:schemeClr>
                </a:solidFill>
              </a:rPr>
              <a:t> real </a:t>
            </a:r>
            <a:r>
              <a:rPr lang="pl-PL" sz="2800" b="1" dirty="0" err="1">
                <a:solidFill>
                  <a:schemeClr val="accent5">
                    <a:lumMod val="50000"/>
                  </a:schemeClr>
                </a:solidFill>
              </a:rPr>
              <a:t>folk</a:t>
            </a:r>
            <a:r>
              <a:rPr lang="pl-PL" sz="2800" b="1" dirty="0">
                <a:solidFill>
                  <a:schemeClr val="accent5">
                    <a:lumMod val="50000"/>
                  </a:schemeClr>
                </a:solidFill>
              </a:rPr>
              <a:t> </a:t>
            </a:r>
            <a:r>
              <a:rPr lang="pl-PL" sz="2800" b="1" dirty="0" err="1">
                <a:solidFill>
                  <a:schemeClr val="accent5">
                    <a:lumMod val="50000"/>
                  </a:schemeClr>
                </a:solidFill>
              </a:rPr>
              <a:t>economics</a:t>
            </a:r>
            <a:r>
              <a:rPr lang="en-US" sz="2800" b="1" dirty="0">
                <a:solidFill>
                  <a:schemeClr val="accent5">
                    <a:lumMod val="50000"/>
                  </a:schemeClr>
                </a:solidFill>
              </a:rPr>
              <a:t>) </a:t>
            </a:r>
            <a:endParaRPr lang="en-GB" sz="2800" b="1" dirty="0">
              <a:solidFill>
                <a:schemeClr val="accent5">
                  <a:lumMod val="50000"/>
                </a:schemeClr>
              </a:solidFill>
            </a:endParaRPr>
          </a:p>
        </p:txBody>
      </p:sp>
      <p:pic>
        <p:nvPicPr>
          <p:cNvPr id="4" name="Obraz 3"/>
          <p:cNvPicPr>
            <a:picLocks noChangeAspect="1"/>
          </p:cNvPicPr>
          <p:nvPr/>
        </p:nvPicPr>
        <p:blipFill>
          <a:blip r:embed="rId2"/>
          <a:stretch>
            <a:fillRect/>
          </a:stretch>
        </p:blipFill>
        <p:spPr>
          <a:xfrm>
            <a:off x="7807569" y="830994"/>
            <a:ext cx="3870814" cy="3870814"/>
          </a:xfrm>
          <a:prstGeom prst="rect">
            <a:avLst/>
          </a:prstGeom>
        </p:spPr>
      </p:pic>
      <p:pic>
        <p:nvPicPr>
          <p:cNvPr id="5" name="Obraz 4"/>
          <p:cNvPicPr>
            <a:picLocks noChangeAspect="1"/>
          </p:cNvPicPr>
          <p:nvPr/>
        </p:nvPicPr>
        <p:blipFill>
          <a:blip r:embed="rId3"/>
          <a:stretch>
            <a:fillRect/>
          </a:stretch>
        </p:blipFill>
        <p:spPr>
          <a:xfrm>
            <a:off x="7509408" y="4227344"/>
            <a:ext cx="3718764" cy="2489254"/>
          </a:xfrm>
          <a:prstGeom prst="rect">
            <a:avLst/>
          </a:prstGeom>
          <a:ln>
            <a:noFill/>
          </a:ln>
          <a:effectLst>
            <a:outerShdw blurRad="292100" dist="139700" dir="2700000" algn="tl" rotWithShape="0">
              <a:srgbClr val="333333">
                <a:alpha val="65000"/>
              </a:srgbClr>
            </a:outerShdw>
          </a:effectLst>
        </p:spPr>
      </p:pic>
      <p:sp>
        <p:nvSpPr>
          <p:cNvPr id="6" name="Prostokąt 5"/>
          <p:cNvSpPr/>
          <p:nvPr/>
        </p:nvSpPr>
        <p:spPr>
          <a:xfrm>
            <a:off x="11228172" y="3976388"/>
            <a:ext cx="1043233" cy="369332"/>
          </a:xfrm>
          <a:prstGeom prst="rect">
            <a:avLst/>
          </a:prstGeom>
        </p:spPr>
        <p:txBody>
          <a:bodyPr wrap="square">
            <a:spAutoFit/>
          </a:bodyPr>
          <a:lstStyle/>
          <a:p>
            <a:r>
              <a:rPr lang="pl-PL" dirty="0"/>
              <a:t>DALL - E</a:t>
            </a:r>
          </a:p>
        </p:txBody>
      </p:sp>
    </p:spTree>
    <p:extLst>
      <p:ext uri="{BB962C8B-B14F-4D97-AF65-F5344CB8AC3E}">
        <p14:creationId xmlns:p14="http://schemas.microsoft.com/office/powerpoint/2010/main" val="3475589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p:cNvPicPr>
            <a:picLocks noChangeAspect="1"/>
          </p:cNvPicPr>
          <p:nvPr/>
        </p:nvPicPr>
        <p:blipFill rotWithShape="1">
          <a:blip r:embed="rId2"/>
          <a:srcRect l="-971" t="13835" r="971" b="7524"/>
          <a:stretch/>
        </p:blipFill>
        <p:spPr>
          <a:xfrm>
            <a:off x="7811386" y="0"/>
            <a:ext cx="4380614" cy="3444949"/>
          </a:xfrm>
          <a:prstGeom prst="rect">
            <a:avLst/>
          </a:prstGeom>
        </p:spPr>
      </p:pic>
      <p:pic>
        <p:nvPicPr>
          <p:cNvPr id="11" name="Obraz 10"/>
          <p:cNvPicPr>
            <a:picLocks noChangeAspect="1"/>
          </p:cNvPicPr>
          <p:nvPr/>
        </p:nvPicPr>
        <p:blipFill>
          <a:blip r:embed="rId3"/>
          <a:stretch>
            <a:fillRect/>
          </a:stretch>
        </p:blipFill>
        <p:spPr>
          <a:xfrm>
            <a:off x="3687048" y="-182459"/>
            <a:ext cx="4217259" cy="4217259"/>
          </a:xfrm>
          <a:prstGeom prst="rect">
            <a:avLst/>
          </a:prstGeom>
        </p:spPr>
      </p:pic>
      <p:pic>
        <p:nvPicPr>
          <p:cNvPr id="13" name="Obraz 12"/>
          <p:cNvPicPr>
            <a:picLocks noChangeAspect="1"/>
          </p:cNvPicPr>
          <p:nvPr/>
        </p:nvPicPr>
        <p:blipFill>
          <a:blip r:embed="rId4"/>
          <a:stretch>
            <a:fillRect/>
          </a:stretch>
        </p:blipFill>
        <p:spPr>
          <a:xfrm>
            <a:off x="150107" y="0"/>
            <a:ext cx="3942391" cy="3942391"/>
          </a:xfrm>
          <a:prstGeom prst="rect">
            <a:avLst/>
          </a:prstGeom>
        </p:spPr>
      </p:pic>
      <p:pic>
        <p:nvPicPr>
          <p:cNvPr id="14" name="Obraz 13"/>
          <p:cNvPicPr>
            <a:picLocks noChangeAspect="1"/>
          </p:cNvPicPr>
          <p:nvPr/>
        </p:nvPicPr>
        <p:blipFill>
          <a:blip r:embed="rId5"/>
          <a:stretch>
            <a:fillRect/>
          </a:stretch>
        </p:blipFill>
        <p:spPr>
          <a:xfrm>
            <a:off x="336851" y="3145306"/>
            <a:ext cx="3591719" cy="3591719"/>
          </a:xfrm>
          <a:prstGeom prst="rect">
            <a:avLst/>
          </a:prstGeom>
        </p:spPr>
      </p:pic>
      <p:pic>
        <p:nvPicPr>
          <p:cNvPr id="3" name="Obraz 2"/>
          <p:cNvPicPr>
            <a:picLocks noChangeAspect="1"/>
          </p:cNvPicPr>
          <p:nvPr/>
        </p:nvPicPr>
        <p:blipFill>
          <a:blip r:embed="rId6"/>
          <a:stretch>
            <a:fillRect/>
          </a:stretch>
        </p:blipFill>
        <p:spPr>
          <a:xfrm>
            <a:off x="4256424" y="3117222"/>
            <a:ext cx="3647885" cy="3647885"/>
          </a:xfrm>
          <a:prstGeom prst="rect">
            <a:avLst/>
          </a:prstGeom>
        </p:spPr>
      </p:pic>
      <p:pic>
        <p:nvPicPr>
          <p:cNvPr id="4" name="Obraz 3"/>
          <p:cNvPicPr>
            <a:picLocks noChangeAspect="1"/>
          </p:cNvPicPr>
          <p:nvPr/>
        </p:nvPicPr>
        <p:blipFill rotWithShape="1">
          <a:blip r:embed="rId7"/>
          <a:srcRect t="11138"/>
          <a:stretch/>
        </p:blipFill>
        <p:spPr>
          <a:xfrm>
            <a:off x="8068233" y="3323210"/>
            <a:ext cx="3811198" cy="3292076"/>
          </a:xfrm>
          <a:prstGeom prst="rect">
            <a:avLst/>
          </a:prstGeom>
        </p:spPr>
      </p:pic>
      <p:sp>
        <p:nvSpPr>
          <p:cNvPr id="2" name="Prostokąt 1"/>
          <p:cNvSpPr/>
          <p:nvPr/>
        </p:nvSpPr>
        <p:spPr>
          <a:xfrm>
            <a:off x="336851" y="5676024"/>
            <a:ext cx="3358637" cy="707886"/>
          </a:xfrm>
          <a:prstGeom prst="rect">
            <a:avLst/>
          </a:prstGeom>
        </p:spPr>
        <p:txBody>
          <a:bodyPr wrap="square">
            <a:spAutoFit/>
          </a:bodyPr>
          <a:lstStyle/>
          <a:p>
            <a:r>
              <a:rPr lang="en-US" sz="2000" b="1" dirty="0">
                <a:solidFill>
                  <a:srgbClr val="C00000"/>
                </a:solidFill>
              </a:rPr>
              <a:t>The road services were surprised by the winter again</a:t>
            </a:r>
          </a:p>
        </p:txBody>
      </p:sp>
    </p:spTree>
    <p:extLst>
      <p:ext uri="{BB962C8B-B14F-4D97-AF65-F5344CB8AC3E}">
        <p14:creationId xmlns:p14="http://schemas.microsoft.com/office/powerpoint/2010/main" val="414456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p:cNvPicPr>
            <a:picLocks noChangeAspect="1"/>
          </p:cNvPicPr>
          <p:nvPr/>
        </p:nvPicPr>
        <p:blipFill>
          <a:blip r:embed="rId2"/>
          <a:stretch>
            <a:fillRect/>
          </a:stretch>
        </p:blipFill>
        <p:spPr>
          <a:xfrm>
            <a:off x="4269492" y="87683"/>
            <a:ext cx="4063409" cy="4063409"/>
          </a:xfrm>
          <a:prstGeom prst="rect">
            <a:avLst/>
          </a:prstGeom>
        </p:spPr>
      </p:pic>
      <p:pic>
        <p:nvPicPr>
          <p:cNvPr id="12" name="Obraz 11"/>
          <p:cNvPicPr>
            <a:picLocks noChangeAspect="1"/>
          </p:cNvPicPr>
          <p:nvPr/>
        </p:nvPicPr>
        <p:blipFill>
          <a:blip r:embed="rId3"/>
          <a:stretch>
            <a:fillRect/>
          </a:stretch>
        </p:blipFill>
        <p:spPr>
          <a:xfrm>
            <a:off x="8560676" y="87683"/>
            <a:ext cx="3158711" cy="3158711"/>
          </a:xfrm>
          <a:prstGeom prst="rect">
            <a:avLst/>
          </a:prstGeom>
        </p:spPr>
      </p:pic>
      <p:pic>
        <p:nvPicPr>
          <p:cNvPr id="2" name="Obraz 1"/>
          <p:cNvPicPr>
            <a:picLocks noChangeAspect="1"/>
          </p:cNvPicPr>
          <p:nvPr/>
        </p:nvPicPr>
        <p:blipFill>
          <a:blip r:embed="rId4"/>
          <a:stretch>
            <a:fillRect/>
          </a:stretch>
        </p:blipFill>
        <p:spPr>
          <a:xfrm>
            <a:off x="212667" y="0"/>
            <a:ext cx="3829050" cy="3790950"/>
          </a:xfrm>
          <a:prstGeom prst="rect">
            <a:avLst/>
          </a:prstGeom>
        </p:spPr>
      </p:pic>
      <p:pic>
        <p:nvPicPr>
          <p:cNvPr id="3" name="Obraz 2"/>
          <p:cNvPicPr>
            <a:picLocks noChangeAspect="1"/>
          </p:cNvPicPr>
          <p:nvPr/>
        </p:nvPicPr>
        <p:blipFill>
          <a:blip r:embed="rId5"/>
          <a:stretch>
            <a:fillRect/>
          </a:stretch>
        </p:blipFill>
        <p:spPr>
          <a:xfrm>
            <a:off x="8512882" y="3345366"/>
            <a:ext cx="3254297" cy="3254297"/>
          </a:xfrm>
          <a:prstGeom prst="rect">
            <a:avLst/>
          </a:prstGeom>
        </p:spPr>
      </p:pic>
      <p:pic>
        <p:nvPicPr>
          <p:cNvPr id="4" name="Obraz 3"/>
          <p:cNvPicPr>
            <a:picLocks noChangeAspect="1"/>
          </p:cNvPicPr>
          <p:nvPr/>
        </p:nvPicPr>
        <p:blipFill>
          <a:blip r:embed="rId6"/>
          <a:stretch>
            <a:fillRect/>
          </a:stretch>
        </p:blipFill>
        <p:spPr>
          <a:xfrm>
            <a:off x="5167815" y="3603704"/>
            <a:ext cx="3165086" cy="3165086"/>
          </a:xfrm>
          <a:prstGeom prst="rect">
            <a:avLst/>
          </a:prstGeom>
        </p:spPr>
      </p:pic>
      <p:pic>
        <p:nvPicPr>
          <p:cNvPr id="5" name="Obraz 4"/>
          <p:cNvPicPr>
            <a:picLocks noChangeAspect="1"/>
          </p:cNvPicPr>
          <p:nvPr/>
        </p:nvPicPr>
        <p:blipFill>
          <a:blip r:embed="rId7"/>
          <a:stretch>
            <a:fillRect/>
          </a:stretch>
        </p:blipFill>
        <p:spPr>
          <a:xfrm>
            <a:off x="493505" y="3603704"/>
            <a:ext cx="2839023" cy="2839023"/>
          </a:xfrm>
          <a:prstGeom prst="rect">
            <a:avLst/>
          </a:prstGeom>
        </p:spPr>
      </p:pic>
      <p:sp>
        <p:nvSpPr>
          <p:cNvPr id="6" name="Prostokąt 5"/>
          <p:cNvSpPr/>
          <p:nvPr/>
        </p:nvSpPr>
        <p:spPr>
          <a:xfrm>
            <a:off x="3332528" y="4813609"/>
            <a:ext cx="1741504" cy="646331"/>
          </a:xfrm>
          <a:prstGeom prst="rect">
            <a:avLst/>
          </a:prstGeom>
        </p:spPr>
        <p:txBody>
          <a:bodyPr wrap="square">
            <a:spAutoFit/>
          </a:bodyPr>
          <a:lstStyle/>
          <a:p>
            <a:pPr lvl="0" algn="just"/>
            <a:r>
              <a:rPr lang="en-US" b="1" dirty="0">
                <a:solidFill>
                  <a:srgbClr val="C00000"/>
                </a:solidFill>
              </a:rPr>
              <a:t>Teachers were surprised by AI </a:t>
            </a:r>
          </a:p>
        </p:txBody>
      </p:sp>
    </p:spTree>
    <p:extLst>
      <p:ext uri="{BB962C8B-B14F-4D97-AF65-F5344CB8AC3E}">
        <p14:creationId xmlns:p14="http://schemas.microsoft.com/office/powerpoint/2010/main" val="4152435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US" b="1" dirty="0">
                <a:solidFill>
                  <a:srgbClr val="4BACC6">
                    <a:lumMod val="50000"/>
                  </a:srgbClr>
                </a:solidFill>
              </a:rPr>
              <a:t>AI errors and the economics </a:t>
            </a:r>
          </a:p>
        </p:txBody>
      </p:sp>
      <p:sp>
        <p:nvSpPr>
          <p:cNvPr id="6" name="Prostokąt 5"/>
          <p:cNvSpPr/>
          <p:nvPr/>
        </p:nvSpPr>
        <p:spPr>
          <a:xfrm>
            <a:off x="285064" y="1387549"/>
            <a:ext cx="11621871" cy="5262979"/>
          </a:xfrm>
          <a:prstGeom prst="rect">
            <a:avLst/>
          </a:prstGeom>
        </p:spPr>
        <p:txBody>
          <a:bodyPr wrap="square">
            <a:spAutoFit/>
          </a:bodyPr>
          <a:lstStyle/>
          <a:p>
            <a:pPr lvl="0" algn="just"/>
            <a:r>
              <a:rPr lang="en-US" sz="2800" b="1" dirty="0">
                <a:solidFill>
                  <a:srgbClr val="4BACC6">
                    <a:lumMod val="50000"/>
                  </a:srgbClr>
                </a:solidFill>
              </a:rPr>
              <a:t>Hallucinations of AI are not dangerous when they are so obvious. The problem arises when </a:t>
            </a:r>
            <a:r>
              <a:rPr lang="pl-PL" sz="2800" b="1" dirty="0" err="1">
                <a:solidFill>
                  <a:srgbClr val="4BACC6">
                    <a:lumMod val="50000"/>
                  </a:srgbClr>
                </a:solidFill>
              </a:rPr>
              <a:t>there</a:t>
            </a:r>
            <a:r>
              <a:rPr lang="pl-PL" sz="2800" b="1" dirty="0">
                <a:solidFill>
                  <a:srgbClr val="4BACC6">
                    <a:lumMod val="50000"/>
                  </a:srgbClr>
                </a:solidFill>
              </a:rPr>
              <a:t> </a:t>
            </a:r>
            <a:r>
              <a:rPr lang="pl-PL" sz="2800" b="1" dirty="0" err="1">
                <a:solidFill>
                  <a:srgbClr val="4BACC6">
                    <a:lumMod val="50000"/>
                  </a:srgbClr>
                </a:solidFill>
              </a:rPr>
              <a:t>is</a:t>
            </a:r>
            <a:r>
              <a:rPr lang="en-US" sz="2800" b="1" dirty="0">
                <a:solidFill>
                  <a:srgbClr val="4BACC6">
                    <a:lumMod val="50000"/>
                  </a:srgbClr>
                </a:solidFill>
              </a:rPr>
              <a:t> a lot of data and artificial intelligence produces an epistemologically coherent message, but at the same time simplified and skewed.  </a:t>
            </a:r>
          </a:p>
          <a:p>
            <a:pPr lvl="0" algn="just"/>
            <a:endParaRPr lang="en-US" sz="2800" b="1" dirty="0">
              <a:solidFill>
                <a:srgbClr val="4BACC6">
                  <a:lumMod val="50000"/>
                </a:srgbClr>
              </a:solidFill>
            </a:endParaRPr>
          </a:p>
          <a:p>
            <a:pPr lvl="0" algn="just"/>
            <a:r>
              <a:rPr lang="en-US" sz="2800" b="1" dirty="0">
                <a:solidFill>
                  <a:srgbClr val="4BACC6">
                    <a:lumMod val="50000"/>
                  </a:srgbClr>
                </a:solidFill>
              </a:rPr>
              <a:t>This is what happens in economics, a new type of </a:t>
            </a:r>
            <a:r>
              <a:rPr lang="en-US" sz="2800" b="1" dirty="0">
                <a:solidFill>
                  <a:srgbClr val="C00000"/>
                </a:solidFill>
              </a:rPr>
              <a:t>epistemological risk </a:t>
            </a:r>
            <a:r>
              <a:rPr lang="en-US" sz="2800" b="1" dirty="0">
                <a:solidFill>
                  <a:srgbClr val="4BACC6">
                    <a:lumMod val="50000"/>
                  </a:srgbClr>
                </a:solidFill>
              </a:rPr>
              <a:t>(uncertainty) emerges that economics cannot manage. </a:t>
            </a:r>
          </a:p>
          <a:p>
            <a:pPr lvl="0" algn="just"/>
            <a:endParaRPr lang="en-US" sz="2800" b="1" dirty="0">
              <a:solidFill>
                <a:srgbClr val="4BACC6">
                  <a:lumMod val="50000"/>
                </a:srgbClr>
              </a:solidFill>
            </a:endParaRPr>
          </a:p>
          <a:p>
            <a:pPr lvl="0" algn="just"/>
            <a:r>
              <a:rPr lang="en-US" sz="2800" b="1" dirty="0">
                <a:solidFill>
                  <a:srgbClr val="4BACC6">
                    <a:lumMod val="50000"/>
                  </a:srgbClr>
                </a:solidFill>
              </a:rPr>
              <a:t>For decades economics has neglected the problems of narrative, social learning, and the creation of collective knowledge. Understanding the essence of this risk is a condition for avoiding its consequences, but we must do so using economic concepts.</a:t>
            </a:r>
            <a:endParaRPr kumimoji="0" lang="en-US" sz="2800" b="0" i="0" u="none" strike="noStrike" kern="1200" cap="none" spc="0" normalizeH="0" baseline="0" noProof="0" dirty="0">
              <a:ln>
                <a:noFill/>
              </a:ln>
              <a:solidFill>
                <a:srgbClr val="4BACC6">
                  <a:lumMod val="50000"/>
                </a:srgbClr>
              </a:solidFill>
              <a:effectLst/>
              <a:uLnTx/>
              <a:uFillTx/>
              <a:latin typeface="Calibri"/>
            </a:endParaRPr>
          </a:p>
        </p:txBody>
      </p:sp>
    </p:spTree>
    <p:extLst>
      <p:ext uri="{BB962C8B-B14F-4D97-AF65-F5344CB8AC3E}">
        <p14:creationId xmlns:p14="http://schemas.microsoft.com/office/powerpoint/2010/main" val="2803045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pPr lvl="0"/>
            <a:r>
              <a:rPr lang="pl-PL" b="1" dirty="0" err="1">
                <a:solidFill>
                  <a:srgbClr val="4BACC6">
                    <a:lumMod val="50000"/>
                  </a:srgbClr>
                </a:solidFill>
              </a:rPr>
              <a:t>Positive</a:t>
            </a:r>
            <a:r>
              <a:rPr lang="pl-PL" b="1" dirty="0">
                <a:solidFill>
                  <a:srgbClr val="4BACC6">
                    <a:lumMod val="50000"/>
                  </a:srgbClr>
                </a:solidFill>
              </a:rPr>
              <a:t> </a:t>
            </a:r>
            <a:r>
              <a:rPr lang="pl-PL" b="1" dirty="0" err="1">
                <a:solidFill>
                  <a:srgbClr val="4BACC6">
                    <a:lumMod val="50000"/>
                  </a:srgbClr>
                </a:solidFill>
              </a:rPr>
              <a:t>effects</a:t>
            </a:r>
            <a:r>
              <a:rPr lang="pl-PL" b="1" dirty="0">
                <a:solidFill>
                  <a:srgbClr val="4BACC6">
                    <a:lumMod val="50000"/>
                  </a:srgbClr>
                </a:solidFill>
              </a:rPr>
              <a:t> </a:t>
            </a:r>
            <a:endParaRPr lang="en-US" b="1" dirty="0">
              <a:solidFill>
                <a:srgbClr val="4BACC6">
                  <a:lumMod val="50000"/>
                </a:srgbClr>
              </a:solidFill>
            </a:endParaRPr>
          </a:p>
        </p:txBody>
      </p:sp>
      <p:sp>
        <p:nvSpPr>
          <p:cNvPr id="6" name="Prostokąt 5"/>
          <p:cNvSpPr/>
          <p:nvPr/>
        </p:nvSpPr>
        <p:spPr>
          <a:xfrm>
            <a:off x="184055" y="1802218"/>
            <a:ext cx="11398587" cy="4031873"/>
          </a:xfrm>
          <a:prstGeom prst="rect">
            <a:avLst/>
          </a:prstGeom>
        </p:spPr>
        <p:txBody>
          <a:bodyPr wrap="square">
            <a:spAutoFit/>
          </a:bodyPr>
          <a:lstStyle/>
          <a:p>
            <a:pPr lvl="0" algn="just"/>
            <a:r>
              <a:rPr lang="en-US" sz="3200" b="1" dirty="0">
                <a:solidFill>
                  <a:srgbClr val="4BACC6">
                    <a:lumMod val="50000"/>
                  </a:srgbClr>
                </a:solidFill>
              </a:rPr>
              <a:t>Generative AI aggregates information and thus reduces information overload.  Information overload (Simon) means that too much information (different sources) reduces the ability to understand the message and make rational decisions.  </a:t>
            </a:r>
            <a:endParaRPr lang="pl-PL" sz="3200" b="1" dirty="0">
              <a:solidFill>
                <a:srgbClr val="4BACC6">
                  <a:lumMod val="50000"/>
                </a:srgbClr>
              </a:solidFill>
            </a:endParaRPr>
          </a:p>
          <a:p>
            <a:pPr lvl="0" algn="just"/>
            <a:endParaRPr lang="pl-PL" sz="3200" b="1" dirty="0">
              <a:solidFill>
                <a:srgbClr val="4BACC6">
                  <a:lumMod val="50000"/>
                </a:srgbClr>
              </a:solidFill>
            </a:endParaRPr>
          </a:p>
          <a:p>
            <a:pPr lvl="0" algn="just"/>
            <a:r>
              <a:rPr lang="en-US" sz="3200" b="1" dirty="0">
                <a:solidFill>
                  <a:srgbClr val="4BACC6">
                    <a:lumMod val="50000"/>
                  </a:srgbClr>
                </a:solidFill>
              </a:rPr>
              <a:t>But the solution to the problem creates another huge problem.  Generative AI becomes an algorithmic troll inhibiting the emergence of collective knowledge. </a:t>
            </a:r>
          </a:p>
        </p:txBody>
      </p:sp>
    </p:spTree>
    <p:extLst>
      <p:ext uri="{BB962C8B-B14F-4D97-AF65-F5344CB8AC3E}">
        <p14:creationId xmlns:p14="http://schemas.microsoft.com/office/powerpoint/2010/main" val="2398437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pPr lvl="0"/>
            <a:r>
              <a:rPr lang="en-US" b="1" dirty="0">
                <a:solidFill>
                  <a:srgbClr val="4BACC6">
                    <a:lumMod val="50000"/>
                  </a:srgbClr>
                </a:solidFill>
              </a:rPr>
              <a:t>Collective wisdom and AI</a:t>
            </a:r>
          </a:p>
        </p:txBody>
      </p:sp>
      <p:sp>
        <p:nvSpPr>
          <p:cNvPr id="6" name="Prostokąt 5"/>
          <p:cNvSpPr/>
          <p:nvPr/>
        </p:nvSpPr>
        <p:spPr>
          <a:xfrm>
            <a:off x="0" y="1632097"/>
            <a:ext cx="12191999" cy="4585871"/>
          </a:xfrm>
          <a:prstGeom prst="rect">
            <a:avLst/>
          </a:prstGeom>
        </p:spPr>
        <p:txBody>
          <a:bodyPr wrap="square">
            <a:spAutoFit/>
          </a:bodyPr>
          <a:lstStyle/>
          <a:p>
            <a:pPr lvl="0" algn="just"/>
            <a:r>
              <a:rPr lang="en-US" sz="3200" b="1" dirty="0">
                <a:solidFill>
                  <a:srgbClr val="4BACC6">
                    <a:lumMod val="50000"/>
                  </a:srgbClr>
                </a:solidFill>
              </a:rPr>
              <a:t>Three of the five conditions for the emergence of collective knowledge (</a:t>
            </a:r>
            <a:r>
              <a:rPr lang="en-US" sz="3200" b="1" dirty="0" err="1">
                <a:solidFill>
                  <a:srgbClr val="4BACC6">
                    <a:lumMod val="50000"/>
                  </a:srgbClr>
                </a:solidFill>
              </a:rPr>
              <a:t>Surowiecki</a:t>
            </a:r>
            <a:r>
              <a:rPr lang="en-US" sz="3200" b="1" dirty="0">
                <a:solidFill>
                  <a:srgbClr val="4BACC6">
                    <a:lumMod val="50000"/>
                  </a:srgbClr>
                </a:solidFill>
              </a:rPr>
              <a:t>  2005) will be significantly weakened if generative AI becomes the dominant source of information: </a:t>
            </a:r>
          </a:p>
          <a:p>
            <a:pPr marL="457200" lvl="0" indent="-457200" algn="just">
              <a:buFont typeface="Arial" panose="020B0604020202020204" pitchFamily="34" charset="0"/>
              <a:buChar char="•"/>
            </a:pPr>
            <a:r>
              <a:rPr lang="en-US" sz="2800" b="1" dirty="0">
                <a:solidFill>
                  <a:srgbClr val="4BACC6">
                    <a:lumMod val="50000"/>
                  </a:srgbClr>
                </a:solidFill>
              </a:rPr>
              <a:t>Diversity of opinion</a:t>
            </a:r>
            <a:r>
              <a:rPr lang="en-US" sz="2800" dirty="0">
                <a:solidFill>
                  <a:srgbClr val="4BACC6">
                    <a:lumMod val="50000"/>
                  </a:srgbClr>
                </a:solidFill>
              </a:rPr>
              <a:t>: Everyone should have private information (</a:t>
            </a:r>
            <a:r>
              <a:rPr lang="en-US" sz="2800" dirty="0">
                <a:solidFill>
                  <a:srgbClr val="C00000"/>
                </a:solidFill>
              </a:rPr>
              <a:t>everyone will have the same information generated by AI and, in the future, AI models will feed on </a:t>
            </a:r>
            <a:r>
              <a:rPr lang="en-US" sz="2800" dirty="0" err="1">
                <a:solidFill>
                  <a:srgbClr val="C00000"/>
                </a:solidFill>
              </a:rPr>
              <a:t>themself</a:t>
            </a:r>
            <a:r>
              <a:rPr lang="en-US" sz="2800" dirty="0">
                <a:solidFill>
                  <a:srgbClr val="C00000"/>
                </a:solidFill>
              </a:rPr>
              <a:t>, which will make it mad  (</a:t>
            </a:r>
            <a:r>
              <a:rPr lang="en-US" sz="2800" dirty="0" err="1">
                <a:solidFill>
                  <a:srgbClr val="C00000"/>
                </a:solidFill>
              </a:rPr>
              <a:t>Alemohammad</a:t>
            </a:r>
            <a:r>
              <a:rPr lang="en-US" sz="2800" dirty="0">
                <a:solidFill>
                  <a:srgbClr val="C00000"/>
                </a:solidFill>
              </a:rPr>
              <a:t> et al. 2023 )</a:t>
            </a:r>
            <a:r>
              <a:rPr lang="en-US" sz="2800" dirty="0">
                <a:solidFill>
                  <a:srgbClr val="4BACC6">
                    <a:lumMod val="50000"/>
                  </a:srgbClr>
                </a:solidFill>
              </a:rPr>
              <a:t>)</a:t>
            </a:r>
          </a:p>
          <a:p>
            <a:pPr marL="457200" lvl="0" indent="-457200" algn="just">
              <a:buFont typeface="Arial" panose="020B0604020202020204" pitchFamily="34" charset="0"/>
              <a:buChar char="•"/>
            </a:pPr>
            <a:r>
              <a:rPr lang="en-US" sz="2800" b="1" dirty="0">
                <a:solidFill>
                  <a:srgbClr val="4BACC6">
                    <a:lumMod val="50000"/>
                  </a:srgbClr>
                </a:solidFill>
              </a:rPr>
              <a:t>Independence</a:t>
            </a:r>
            <a:r>
              <a:rPr lang="en-US" sz="2800" dirty="0">
                <a:solidFill>
                  <a:srgbClr val="4BACC6">
                    <a:lumMod val="50000"/>
                  </a:srgbClr>
                </a:solidFill>
              </a:rPr>
              <a:t>: People's opinions are not determined by the views of those around them. (</a:t>
            </a:r>
            <a:r>
              <a:rPr lang="en-US" sz="2800" dirty="0">
                <a:solidFill>
                  <a:srgbClr val="C00000"/>
                </a:solidFill>
              </a:rPr>
              <a:t>AI will influence all</a:t>
            </a:r>
            <a:r>
              <a:rPr lang="en-US" sz="2800" dirty="0">
                <a:solidFill>
                  <a:srgbClr val="4BACC6">
                    <a:lumMod val="50000"/>
                  </a:srgbClr>
                </a:solidFill>
              </a:rPr>
              <a:t>)</a:t>
            </a:r>
          </a:p>
          <a:p>
            <a:pPr marL="457200" lvl="0" indent="-457200" algn="just">
              <a:buFont typeface="Arial" panose="020B0604020202020204" pitchFamily="34" charset="0"/>
              <a:buChar char="•"/>
            </a:pPr>
            <a:r>
              <a:rPr lang="en-US" sz="2800" dirty="0">
                <a:solidFill>
                  <a:srgbClr val="4BACC6">
                    <a:lumMod val="50000"/>
                  </a:srgbClr>
                </a:solidFill>
              </a:rPr>
              <a:t>Decentralization: People can specialize and draw on local knowledge. (</a:t>
            </a:r>
            <a:r>
              <a:rPr lang="en-US" sz="2800" dirty="0">
                <a:solidFill>
                  <a:srgbClr val="C00000"/>
                </a:solidFill>
              </a:rPr>
              <a:t>There will be an oligopoly of AI firms, and all models will average accessible information</a:t>
            </a:r>
            <a:r>
              <a:rPr lang="en-US" sz="2800" dirty="0">
                <a:solidFill>
                  <a:srgbClr val="4BACC6">
                    <a:lumMod val="50000"/>
                  </a:srgbClr>
                </a:solidFill>
              </a:rPr>
              <a:t>) </a:t>
            </a:r>
          </a:p>
        </p:txBody>
      </p:sp>
    </p:spTree>
    <p:extLst>
      <p:ext uri="{BB962C8B-B14F-4D97-AF65-F5344CB8AC3E}">
        <p14:creationId xmlns:p14="http://schemas.microsoft.com/office/powerpoint/2010/main" val="169068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rmAutofit/>
          </a:bodyPr>
          <a:lstStyle/>
          <a:p>
            <a:r>
              <a:rPr lang="pl-PL" sz="3600" b="1" dirty="0" err="1">
                <a:solidFill>
                  <a:schemeClr val="accent5">
                    <a:lumMod val="50000"/>
                  </a:schemeClr>
                </a:solidFill>
              </a:rPr>
              <a:t>Two-way</a:t>
            </a:r>
            <a:r>
              <a:rPr lang="pl-PL" sz="3600" b="1" dirty="0">
                <a:solidFill>
                  <a:schemeClr val="accent5">
                    <a:lumMod val="50000"/>
                  </a:schemeClr>
                </a:solidFill>
              </a:rPr>
              <a:t> </a:t>
            </a:r>
            <a:r>
              <a:rPr lang="pl-PL" sz="3600" b="1" dirty="0" err="1">
                <a:solidFill>
                  <a:schemeClr val="accent5">
                    <a:lumMod val="50000"/>
                  </a:schemeClr>
                </a:solidFill>
              </a:rPr>
              <a:t>flow</a:t>
            </a:r>
            <a:r>
              <a:rPr lang="pl-PL" sz="3600" b="1" dirty="0">
                <a:solidFill>
                  <a:schemeClr val="accent5">
                    <a:lumMod val="50000"/>
                  </a:schemeClr>
                </a:solidFill>
              </a:rPr>
              <a:t> of </a:t>
            </a:r>
            <a:r>
              <a:rPr lang="pl-PL" sz="3600" b="1" dirty="0" err="1">
                <a:solidFill>
                  <a:schemeClr val="accent5">
                    <a:lumMod val="50000"/>
                  </a:schemeClr>
                </a:solidFill>
              </a:rPr>
              <a:t>knowledge</a:t>
            </a:r>
            <a:r>
              <a:rPr lang="pl-PL" sz="3600" b="1" dirty="0">
                <a:solidFill>
                  <a:schemeClr val="accent5">
                    <a:lumMod val="50000"/>
                  </a:schemeClr>
                </a:solidFill>
              </a:rPr>
              <a:t> </a:t>
            </a:r>
            <a:endParaRPr lang="en-GB" sz="3600" b="1" dirty="0">
              <a:solidFill>
                <a:schemeClr val="accent5">
                  <a:lumMod val="50000"/>
                </a:schemeClr>
              </a:solidFill>
            </a:endParaRPr>
          </a:p>
        </p:txBody>
      </p:sp>
      <p:sp useBgFill="1">
        <p:nvSpPr>
          <p:cNvPr id="22" name="pole tekstowe 21"/>
          <p:cNvSpPr txBox="1"/>
          <p:nvPr/>
        </p:nvSpPr>
        <p:spPr>
          <a:xfrm>
            <a:off x="201046" y="1396147"/>
            <a:ext cx="2791226" cy="1323439"/>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pl-PL" sz="4000" b="1" dirty="0" err="1">
                <a:solidFill>
                  <a:srgbClr val="4BACC6">
                    <a:lumMod val="50000"/>
                  </a:srgbClr>
                </a:solidFill>
                <a:latin typeface="Calibri"/>
              </a:rPr>
              <a:t>Theory</a:t>
            </a:r>
            <a:r>
              <a:rPr lang="pl-PL" sz="4000" b="1" dirty="0">
                <a:solidFill>
                  <a:srgbClr val="4BACC6">
                    <a:lumMod val="50000"/>
                  </a:srgbClr>
                </a:solidFill>
                <a:latin typeface="Calibri"/>
              </a:rPr>
              <a:t> </a:t>
            </a:r>
            <a:r>
              <a:rPr lang="pl-PL" sz="4000" b="1" dirty="0">
                <a:solidFill>
                  <a:srgbClr val="4BACC6">
                    <a:lumMod val="50000"/>
                  </a:srgbClr>
                </a:solidFill>
                <a:latin typeface="Calibri"/>
                <a:sym typeface="Wingdings" panose="05000000000000000000" pitchFamily="2" charset="2"/>
              </a:rPr>
              <a:t> </a:t>
            </a:r>
            <a:r>
              <a:rPr lang="pl-PL" sz="4000" b="1" dirty="0" err="1">
                <a:solidFill>
                  <a:srgbClr val="4BACC6">
                    <a:lumMod val="50000"/>
                  </a:srgbClr>
                </a:solidFill>
                <a:latin typeface="Calibri"/>
                <a:sym typeface="Wingdings" panose="05000000000000000000" pitchFamily="2" charset="2"/>
              </a:rPr>
              <a:t>Research</a:t>
            </a:r>
            <a:r>
              <a:rPr lang="pl-PL" sz="4000" b="1" dirty="0">
                <a:solidFill>
                  <a:srgbClr val="4BACC6">
                    <a:lumMod val="50000"/>
                  </a:srgbClr>
                </a:solidFill>
                <a:latin typeface="Calibri"/>
                <a:sym typeface="Wingdings" panose="05000000000000000000" pitchFamily="2" charset="2"/>
              </a:rPr>
              <a:t> </a:t>
            </a:r>
            <a:r>
              <a:rPr lang="pl-PL" sz="4000" b="1" dirty="0">
                <a:solidFill>
                  <a:srgbClr val="4BACC6">
                    <a:lumMod val="50000"/>
                  </a:srgbClr>
                </a:solidFill>
                <a:latin typeface="Calibri"/>
              </a:rPr>
              <a:t> </a:t>
            </a:r>
          </a:p>
        </p:txBody>
      </p:sp>
      <p:sp useBgFill="1">
        <p:nvSpPr>
          <p:cNvPr id="23" name="pole tekstowe 22"/>
          <p:cNvSpPr txBox="1"/>
          <p:nvPr/>
        </p:nvSpPr>
        <p:spPr>
          <a:xfrm>
            <a:off x="8592065" y="2668356"/>
            <a:ext cx="2301329" cy="707886"/>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pl-PL" sz="4000" b="1" dirty="0" err="1">
                <a:solidFill>
                  <a:srgbClr val="4BACC6">
                    <a:lumMod val="50000"/>
                  </a:srgbClr>
                </a:solidFill>
                <a:latin typeface="Calibri"/>
              </a:rPr>
              <a:t>Education</a:t>
            </a:r>
            <a:endParaRPr lang="pl-PL" sz="4000" b="1" dirty="0">
              <a:solidFill>
                <a:srgbClr val="4BACC6">
                  <a:lumMod val="50000"/>
                </a:srgbClr>
              </a:solidFill>
              <a:latin typeface="Calibri"/>
            </a:endParaRPr>
          </a:p>
        </p:txBody>
      </p:sp>
      <p:sp useBgFill="1">
        <p:nvSpPr>
          <p:cNvPr id="26" name="pole tekstowe 25"/>
          <p:cNvSpPr txBox="1"/>
          <p:nvPr/>
        </p:nvSpPr>
        <p:spPr>
          <a:xfrm>
            <a:off x="7313301" y="3687100"/>
            <a:ext cx="4503369" cy="2554545"/>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ctr">
              <a:defRPr/>
            </a:pPr>
            <a:r>
              <a:rPr lang="pl-PL" sz="3200" b="1" dirty="0" err="1">
                <a:solidFill>
                  <a:srgbClr val="4BACC6">
                    <a:lumMod val="50000"/>
                  </a:srgbClr>
                </a:solidFill>
                <a:latin typeface="Calibri"/>
              </a:rPr>
              <a:t>Find</a:t>
            </a:r>
            <a:r>
              <a:rPr lang="pl-PL" sz="3200" b="1" dirty="0">
                <a:solidFill>
                  <a:srgbClr val="4BACC6">
                    <a:lumMod val="50000"/>
                  </a:srgbClr>
                </a:solidFill>
                <a:latin typeface="Calibri"/>
              </a:rPr>
              <a:t> the </a:t>
            </a:r>
            <a:r>
              <a:rPr lang="pl-PL" sz="3200" b="1" dirty="0" err="1">
                <a:solidFill>
                  <a:srgbClr val="4BACC6">
                    <a:lumMod val="50000"/>
                  </a:srgbClr>
                </a:solidFill>
                <a:latin typeface="Calibri"/>
              </a:rPr>
              <a:t>storyteling</a:t>
            </a:r>
            <a:r>
              <a:rPr lang="pl-PL" sz="3200" b="1" dirty="0">
                <a:solidFill>
                  <a:srgbClr val="4BACC6">
                    <a:lumMod val="50000"/>
                  </a:srgbClr>
                </a:solidFill>
                <a:latin typeface="Calibri"/>
              </a:rPr>
              <a:t> </a:t>
            </a:r>
            <a:r>
              <a:rPr lang="pl-PL" sz="3200" b="1" dirty="0" err="1">
                <a:solidFill>
                  <a:srgbClr val="4BACC6">
                    <a:lumMod val="50000"/>
                  </a:srgbClr>
                </a:solidFill>
                <a:latin typeface="Calibri"/>
              </a:rPr>
              <a:t>insade</a:t>
            </a:r>
            <a:r>
              <a:rPr lang="pl-PL" sz="3200" b="1" dirty="0">
                <a:solidFill>
                  <a:srgbClr val="4BACC6">
                    <a:lumMod val="50000"/>
                  </a:srgbClr>
                </a:solidFill>
                <a:latin typeface="Calibri"/>
              </a:rPr>
              <a:t> the </a:t>
            </a:r>
            <a:r>
              <a:rPr lang="pl-PL" sz="3200" b="1" dirty="0" err="1">
                <a:solidFill>
                  <a:srgbClr val="4BACC6">
                    <a:lumMod val="50000"/>
                  </a:srgbClr>
                </a:solidFill>
                <a:latin typeface="Calibri"/>
              </a:rPr>
              <a:t>models</a:t>
            </a:r>
            <a:r>
              <a:rPr lang="pl-PL" sz="3200" b="1" dirty="0">
                <a:solidFill>
                  <a:srgbClr val="4BACC6">
                    <a:lumMod val="50000"/>
                  </a:srgbClr>
                </a:solidFill>
                <a:latin typeface="Calibri"/>
              </a:rPr>
              <a:t> / / </a:t>
            </a:r>
            <a:r>
              <a:rPr lang="pl-PL" sz="3200" b="1" dirty="0" err="1">
                <a:solidFill>
                  <a:srgbClr val="4BACC6">
                    <a:lumMod val="50000"/>
                  </a:srgbClr>
                </a:solidFill>
                <a:latin typeface="Calibri"/>
              </a:rPr>
              <a:t>deconstruction</a:t>
            </a:r>
            <a:r>
              <a:rPr lang="pl-PL" sz="3200" b="1" dirty="0">
                <a:solidFill>
                  <a:srgbClr val="4BACC6">
                    <a:lumMod val="50000"/>
                  </a:srgbClr>
                </a:solidFill>
                <a:latin typeface="Calibri"/>
              </a:rPr>
              <a:t> of the story // </a:t>
            </a:r>
            <a:r>
              <a:rPr lang="pl-PL" sz="3200" b="1" dirty="0" err="1">
                <a:solidFill>
                  <a:srgbClr val="4BACC6">
                    <a:lumMod val="50000"/>
                  </a:srgbClr>
                </a:solidFill>
                <a:latin typeface="Calibri"/>
              </a:rPr>
              <a:t>apply</a:t>
            </a:r>
            <a:r>
              <a:rPr lang="pl-PL" sz="3200" b="1" dirty="0">
                <a:solidFill>
                  <a:srgbClr val="4BACC6">
                    <a:lumMod val="50000"/>
                  </a:srgbClr>
                </a:solidFill>
                <a:latin typeface="Calibri"/>
              </a:rPr>
              <a:t> to </a:t>
            </a:r>
            <a:r>
              <a:rPr lang="pl-PL" sz="3200" b="1" dirty="0" err="1">
                <a:solidFill>
                  <a:srgbClr val="4BACC6">
                    <a:lumMod val="50000"/>
                  </a:srgbClr>
                </a:solidFill>
                <a:latin typeface="Calibri"/>
              </a:rPr>
              <a:t>theory</a:t>
            </a:r>
            <a:r>
              <a:rPr lang="pl-PL" sz="3200" b="1" dirty="0">
                <a:solidFill>
                  <a:srgbClr val="4BACC6">
                    <a:lumMod val="50000"/>
                  </a:srgbClr>
                </a:solidFill>
                <a:latin typeface="Calibri"/>
              </a:rPr>
              <a:t> and </a:t>
            </a:r>
            <a:r>
              <a:rPr lang="pl-PL" sz="3200" b="1" dirty="0" err="1">
                <a:solidFill>
                  <a:srgbClr val="4BACC6">
                    <a:lumMod val="50000"/>
                  </a:srgbClr>
                </a:solidFill>
                <a:latin typeface="Calibri"/>
              </a:rPr>
              <a:t>research</a:t>
            </a:r>
            <a:endParaRPr lang="pl-PL" sz="3200" b="1" dirty="0">
              <a:solidFill>
                <a:srgbClr val="4BACC6">
                  <a:lumMod val="50000"/>
                </a:srgbClr>
              </a:solidFill>
              <a:latin typeface="Calibri"/>
            </a:endParaRPr>
          </a:p>
        </p:txBody>
      </p:sp>
      <p:sp>
        <p:nvSpPr>
          <p:cNvPr id="19" name="Strzałka w dół 18"/>
          <p:cNvSpPr/>
          <p:nvPr/>
        </p:nvSpPr>
        <p:spPr>
          <a:xfrm rot="16200000">
            <a:off x="4089525" y="1419890"/>
            <a:ext cx="956466" cy="2801664"/>
          </a:xfrm>
          <a:prstGeom prst="downArrow">
            <a:avLst/>
          </a:prstGeom>
          <a:solidFill>
            <a:schemeClr val="accent5">
              <a:lumMod val="50000"/>
              <a:alpha val="37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solidFill>
                <a:prstClr val="white"/>
              </a:solidFill>
              <a:latin typeface="Calibri"/>
            </a:endParaRPr>
          </a:p>
        </p:txBody>
      </p:sp>
      <p:pic>
        <p:nvPicPr>
          <p:cNvPr id="30" name="Obraz 29"/>
          <p:cNvPicPr>
            <a:picLocks noChangeAspect="1"/>
          </p:cNvPicPr>
          <p:nvPr/>
        </p:nvPicPr>
        <p:blipFill>
          <a:blip r:embed="rId2"/>
          <a:stretch>
            <a:fillRect/>
          </a:stretch>
        </p:blipFill>
        <p:spPr>
          <a:xfrm rot="10800000">
            <a:off x="5080179" y="5502977"/>
            <a:ext cx="2834886" cy="1018120"/>
          </a:xfrm>
          <a:prstGeom prst="rect">
            <a:avLst/>
          </a:prstGeom>
        </p:spPr>
      </p:pic>
      <p:sp>
        <p:nvSpPr>
          <p:cNvPr id="3" name="Prostokąt 2"/>
          <p:cNvSpPr/>
          <p:nvPr/>
        </p:nvSpPr>
        <p:spPr>
          <a:xfrm>
            <a:off x="6287511" y="1147570"/>
            <a:ext cx="5437848" cy="1477328"/>
          </a:xfrm>
          <a:prstGeom prst="rect">
            <a:avLst/>
          </a:prstGeom>
        </p:spPr>
        <p:txBody>
          <a:bodyPr wrap="square">
            <a:spAutoFit/>
          </a:bodyPr>
          <a:lstStyle/>
          <a:p>
            <a:pPr lvl="0" algn="just"/>
            <a:r>
              <a:rPr lang="en-US" b="1" i="1" dirty="0">
                <a:solidFill>
                  <a:srgbClr val="4BACC6">
                    <a:lumMod val="50000"/>
                  </a:srgbClr>
                </a:solidFill>
              </a:rPr>
              <a:t>Language models and AI in economic</a:t>
            </a:r>
            <a:r>
              <a:rPr lang="pl-PL" b="1" i="1" dirty="0">
                <a:solidFill>
                  <a:srgbClr val="4BACC6">
                    <a:lumMod val="50000"/>
                  </a:srgbClr>
                </a:solidFill>
              </a:rPr>
              <a:t> </a:t>
            </a:r>
            <a:r>
              <a:rPr lang="en-US" b="1" i="1" dirty="0">
                <a:solidFill>
                  <a:srgbClr val="4BACC6">
                    <a:lumMod val="50000"/>
                  </a:srgbClr>
                </a:solidFill>
              </a:rPr>
              <a:t>education: Unpacking the risks and</a:t>
            </a:r>
            <a:r>
              <a:rPr lang="pl-PL" b="1" i="1" dirty="0">
                <a:solidFill>
                  <a:srgbClr val="4BACC6">
                    <a:lumMod val="50000"/>
                  </a:srgbClr>
                </a:solidFill>
              </a:rPr>
              <a:t> </a:t>
            </a:r>
            <a:r>
              <a:rPr lang="en-US" b="1" i="1" dirty="0" err="1">
                <a:solidFill>
                  <a:srgbClr val="4BACC6">
                    <a:lumMod val="50000"/>
                  </a:srgbClr>
                </a:solidFill>
              </a:rPr>
              <a:t>Opportunitie</a:t>
            </a:r>
            <a:r>
              <a:rPr lang="pl-PL" b="1" i="1" dirty="0">
                <a:solidFill>
                  <a:srgbClr val="4BACC6">
                    <a:lumMod val="50000"/>
                  </a:srgbClr>
                </a:solidFill>
              </a:rPr>
              <a:t>s</a:t>
            </a:r>
          </a:p>
          <a:p>
            <a:pPr lvl="0" algn="just"/>
            <a:endParaRPr lang="pl-PL" b="1" i="1" dirty="0">
              <a:solidFill>
                <a:srgbClr val="4BACC6">
                  <a:lumMod val="50000"/>
                </a:srgbClr>
              </a:solidFill>
            </a:endParaRPr>
          </a:p>
          <a:p>
            <a:pPr lvl="0" algn="just"/>
            <a:r>
              <a:rPr lang="pl-PL" b="1" i="1" dirty="0">
                <a:solidFill>
                  <a:srgbClr val="4BACC6">
                    <a:lumMod val="50000"/>
                  </a:srgbClr>
                </a:solidFill>
              </a:rPr>
              <a:t>Tomasz Kopczewski</a:t>
            </a:r>
          </a:p>
          <a:p>
            <a:pPr lvl="0" algn="just"/>
            <a:r>
              <a:rPr lang="pl-PL" b="1" i="1" dirty="0">
                <a:solidFill>
                  <a:srgbClr val="4BACC6">
                    <a:lumMod val="50000"/>
                  </a:srgbClr>
                </a:solidFill>
              </a:rPr>
              <a:t>Ewa </a:t>
            </a:r>
            <a:r>
              <a:rPr lang="pl-PL" b="1" i="1" dirty="0" err="1">
                <a:solidFill>
                  <a:srgbClr val="4BACC6">
                    <a:lumMod val="50000"/>
                  </a:srgbClr>
                </a:solidFill>
              </a:rPr>
              <a:t>Weychert</a:t>
            </a:r>
            <a:endParaRPr lang="pl-PL" dirty="0"/>
          </a:p>
        </p:txBody>
      </p:sp>
      <p:pic>
        <p:nvPicPr>
          <p:cNvPr id="4" name="Obraz 3"/>
          <p:cNvPicPr>
            <a:picLocks noChangeAspect="1"/>
          </p:cNvPicPr>
          <p:nvPr/>
        </p:nvPicPr>
        <p:blipFill>
          <a:blip r:embed="rId3"/>
          <a:stretch>
            <a:fillRect/>
          </a:stretch>
        </p:blipFill>
        <p:spPr>
          <a:xfrm>
            <a:off x="485522" y="4862179"/>
            <a:ext cx="4405199" cy="1556725"/>
          </a:xfrm>
          <a:prstGeom prst="rect">
            <a:avLst/>
          </a:prstGeom>
        </p:spPr>
      </p:pic>
    </p:spTree>
    <p:extLst>
      <p:ext uri="{BB962C8B-B14F-4D97-AF65-F5344CB8AC3E}">
        <p14:creationId xmlns:p14="http://schemas.microsoft.com/office/powerpoint/2010/main" val="147583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a:solidFill>
                  <a:schemeClr val="accent5">
                    <a:lumMod val="50000"/>
                  </a:schemeClr>
                </a:solidFill>
              </a:rPr>
              <a:t>AI as </a:t>
            </a:r>
            <a:r>
              <a:rPr lang="pl-PL" sz="5400" b="1" dirty="0" err="1">
                <a:solidFill>
                  <a:schemeClr val="accent5">
                    <a:lumMod val="50000"/>
                  </a:schemeClr>
                </a:solidFill>
              </a:rPr>
              <a:t>an</a:t>
            </a:r>
            <a:r>
              <a:rPr lang="pl-PL" sz="5400" b="1" dirty="0">
                <a:solidFill>
                  <a:schemeClr val="accent5">
                    <a:lumMod val="50000"/>
                  </a:schemeClr>
                </a:solidFill>
              </a:rPr>
              <a:t> </a:t>
            </a:r>
            <a:r>
              <a:rPr lang="pl-PL" sz="5400" b="1" dirty="0" err="1">
                <a:solidFill>
                  <a:schemeClr val="accent5">
                    <a:lumMod val="50000"/>
                  </a:schemeClr>
                </a:solidFill>
              </a:rPr>
              <a:t>algorithmic</a:t>
            </a:r>
            <a:r>
              <a:rPr lang="pl-PL" sz="5400" b="1" dirty="0">
                <a:solidFill>
                  <a:schemeClr val="accent5">
                    <a:lumMod val="50000"/>
                  </a:schemeClr>
                </a:solidFill>
              </a:rPr>
              <a:t> troll</a:t>
            </a:r>
            <a:endParaRPr lang="en-GB" sz="5400" b="1" dirty="0">
              <a:solidFill>
                <a:schemeClr val="accent5">
                  <a:lumMod val="50000"/>
                </a:schemeClr>
              </a:solidFill>
            </a:endParaRPr>
          </a:p>
        </p:txBody>
      </p:sp>
      <p:sp useBgFill="1">
        <p:nvSpPr>
          <p:cNvPr id="26" name="pole tekstowe 25"/>
          <p:cNvSpPr txBox="1"/>
          <p:nvPr/>
        </p:nvSpPr>
        <p:spPr>
          <a:xfrm>
            <a:off x="235507" y="1037110"/>
            <a:ext cx="11295682" cy="5262979"/>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2800" b="1" dirty="0">
                <a:solidFill>
                  <a:srgbClr val="4BACC6">
                    <a:lumMod val="50000"/>
                  </a:srgbClr>
                </a:solidFill>
              </a:rPr>
              <a:t>An algorithmic troll is an agent in a network that at least influences one other agent in the network but is not itself influenced by other agents. </a:t>
            </a:r>
            <a:endParaRPr lang="pl-PL" sz="2800" b="1" dirty="0">
              <a:solidFill>
                <a:srgbClr val="4BACC6">
                  <a:lumMod val="50000"/>
                </a:srgbClr>
              </a:solidFill>
            </a:endParaRPr>
          </a:p>
          <a:p>
            <a:pPr algn="just">
              <a:defRPr/>
            </a:pPr>
            <a:endParaRPr lang="pl-PL" sz="2800" b="1" dirty="0">
              <a:solidFill>
                <a:srgbClr val="4BACC6">
                  <a:lumMod val="50000"/>
                </a:srgbClr>
              </a:solidFill>
            </a:endParaRPr>
          </a:p>
          <a:p>
            <a:pPr algn="just">
              <a:defRPr/>
            </a:pPr>
            <a:r>
              <a:rPr lang="en-US" sz="2800" b="1" dirty="0">
                <a:solidFill>
                  <a:srgbClr val="4BACC6">
                    <a:lumMod val="50000"/>
                  </a:srgbClr>
                </a:solidFill>
              </a:rPr>
              <a:t>Does generative AI meet this assumption? Yes, it does. If the information in the network is well established, then the influence of an individual on the network's data resources will tend to be zero. And the AI itself influences a significant number of agents.  </a:t>
            </a:r>
            <a:endParaRPr lang="pl-PL" sz="2800" b="1" dirty="0">
              <a:solidFill>
                <a:srgbClr val="4BACC6">
                  <a:lumMod val="50000"/>
                </a:srgbClr>
              </a:solidFill>
            </a:endParaRPr>
          </a:p>
          <a:p>
            <a:pPr algn="just">
              <a:defRPr/>
            </a:pPr>
            <a:endParaRPr lang="pl-PL" sz="2800" b="1" dirty="0">
              <a:solidFill>
                <a:srgbClr val="4BACC6">
                  <a:lumMod val="50000"/>
                </a:srgbClr>
              </a:solidFill>
            </a:endParaRPr>
          </a:p>
          <a:p>
            <a:pPr algn="just">
              <a:defRPr/>
            </a:pPr>
            <a:r>
              <a:rPr lang="en-US" sz="2800" b="1" dirty="0">
                <a:solidFill>
                  <a:srgbClr val="4BACC6">
                    <a:lumMod val="50000"/>
                  </a:srgbClr>
                </a:solidFill>
              </a:rPr>
              <a:t>The 'algorithmic troll' model </a:t>
            </a:r>
            <a:r>
              <a:rPr lang="pl-PL" sz="2800" b="1" dirty="0">
                <a:solidFill>
                  <a:srgbClr val="4BACC6">
                    <a:lumMod val="50000"/>
                  </a:srgbClr>
                </a:solidFill>
              </a:rPr>
              <a:t>was</a:t>
            </a:r>
            <a:r>
              <a:rPr lang="en-US" sz="2800" b="1" dirty="0">
                <a:solidFill>
                  <a:srgbClr val="4BACC6">
                    <a:lumMod val="50000"/>
                  </a:srgbClr>
                </a:solidFill>
              </a:rPr>
              <a:t> </a:t>
            </a:r>
            <a:r>
              <a:rPr lang="pl-PL" sz="2800" b="1" dirty="0" err="1">
                <a:solidFill>
                  <a:srgbClr val="4BACC6">
                    <a:lumMod val="50000"/>
                  </a:srgbClr>
                </a:solidFill>
              </a:rPr>
              <a:t>used</a:t>
            </a:r>
            <a:r>
              <a:rPr lang="en-US" sz="2800" b="1" dirty="0">
                <a:solidFill>
                  <a:srgbClr val="4BACC6">
                    <a:lumMod val="50000"/>
                  </a:srgbClr>
                </a:solidFill>
              </a:rPr>
              <a:t> </a:t>
            </a:r>
            <a:r>
              <a:rPr lang="pl-PL" sz="2800" b="1" dirty="0">
                <a:solidFill>
                  <a:srgbClr val="4BACC6">
                    <a:lumMod val="50000"/>
                  </a:srgbClr>
                </a:solidFill>
              </a:rPr>
              <a:t>as </a:t>
            </a:r>
            <a:r>
              <a:rPr lang="en-US" sz="2800" b="1" dirty="0">
                <a:solidFill>
                  <a:srgbClr val="4BACC6">
                    <a:lumMod val="50000"/>
                  </a:srgbClr>
                </a:solidFill>
              </a:rPr>
              <a:t>a computational and didactic experiment in which we show how generative AI can reduce plurality and diversity in the network and weak collective knowledge in the long term. We uses a modified </a:t>
            </a:r>
            <a:r>
              <a:rPr lang="en-US" sz="2800" b="1" dirty="0" err="1">
                <a:solidFill>
                  <a:srgbClr val="4BACC6">
                    <a:lumMod val="50000"/>
                  </a:srgbClr>
                </a:solidFill>
              </a:rPr>
              <a:t>DeGrott</a:t>
            </a:r>
            <a:r>
              <a:rPr lang="en-US" sz="2800" b="1" dirty="0">
                <a:solidFill>
                  <a:srgbClr val="4BACC6">
                    <a:lumMod val="50000"/>
                  </a:srgbClr>
                </a:solidFill>
              </a:rPr>
              <a:t> social learning model. </a:t>
            </a:r>
            <a:endParaRPr lang="pl-PL" sz="2800" b="1" dirty="0">
              <a:solidFill>
                <a:srgbClr val="4BACC6">
                  <a:lumMod val="50000"/>
                </a:srgbClr>
              </a:solidFill>
              <a:latin typeface="Calibri"/>
            </a:endParaRPr>
          </a:p>
        </p:txBody>
      </p:sp>
    </p:spTree>
    <p:extLst>
      <p:ext uri="{BB962C8B-B14F-4D97-AF65-F5344CB8AC3E}">
        <p14:creationId xmlns:p14="http://schemas.microsoft.com/office/powerpoint/2010/main" val="38102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err="1">
                <a:solidFill>
                  <a:schemeClr val="accent5">
                    <a:lumMod val="50000"/>
                  </a:schemeClr>
                </a:solidFill>
              </a:rPr>
              <a:t>DeGroot</a:t>
            </a:r>
            <a:r>
              <a:rPr lang="pl-PL" sz="5400" b="1" dirty="0">
                <a:solidFill>
                  <a:schemeClr val="accent5">
                    <a:lumMod val="50000"/>
                  </a:schemeClr>
                </a:solidFill>
              </a:rPr>
              <a:t> model</a:t>
            </a:r>
            <a:endParaRPr lang="en-GB" sz="5400" b="1" dirty="0">
              <a:solidFill>
                <a:schemeClr val="accent5">
                  <a:lumMod val="50000"/>
                </a:schemeClr>
              </a:solidFill>
            </a:endParaRPr>
          </a:p>
        </p:txBody>
      </p:sp>
      <p:sp useBgFill="1">
        <p:nvSpPr>
          <p:cNvPr id="22" name="pole tekstowe 21"/>
          <p:cNvSpPr txBox="1"/>
          <p:nvPr/>
        </p:nvSpPr>
        <p:spPr>
          <a:xfrm>
            <a:off x="593384" y="1046557"/>
            <a:ext cx="10868203" cy="707886"/>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endParaRPr lang="pl-PL" sz="4000" b="1" dirty="0">
              <a:solidFill>
                <a:srgbClr val="4BACC6">
                  <a:lumMod val="50000"/>
                </a:srgbClr>
              </a:solidFill>
              <a:latin typeface="Calibri"/>
            </a:endParaRPr>
          </a:p>
        </p:txBody>
      </p:sp>
      <p:sp useBgFill="1">
        <p:nvSpPr>
          <p:cNvPr id="26" name="pole tekstowe 25"/>
          <p:cNvSpPr txBox="1"/>
          <p:nvPr/>
        </p:nvSpPr>
        <p:spPr>
          <a:xfrm>
            <a:off x="281150" y="1046557"/>
            <a:ext cx="11295682" cy="2554545"/>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marL="457200" indent="-457200" algn="just">
              <a:buFont typeface="Wingdings" panose="05000000000000000000" pitchFamily="2" charset="2"/>
              <a:buChar char="à"/>
              <a:defRPr/>
            </a:pPr>
            <a:r>
              <a:rPr lang="en-US" sz="3200" b="1" dirty="0">
                <a:solidFill>
                  <a:srgbClr val="4BACC6">
                    <a:lumMod val="50000"/>
                  </a:srgbClr>
                </a:solidFill>
              </a:rPr>
              <a:t>It is a simple social learning model that provides a basis for creating complex models of social interaction and finding consensus or social polarization. </a:t>
            </a:r>
          </a:p>
          <a:p>
            <a:pPr marL="457200" indent="-457200" algn="just">
              <a:buFont typeface="Wingdings" panose="05000000000000000000" pitchFamily="2" charset="2"/>
              <a:buChar char="à"/>
              <a:defRPr/>
            </a:pPr>
            <a:r>
              <a:rPr lang="en-US" sz="3200" b="1" dirty="0">
                <a:solidFill>
                  <a:srgbClr val="4BACC6">
                    <a:lumMod val="50000"/>
                  </a:srgbClr>
                </a:solidFill>
              </a:rPr>
              <a:t>It is an interesting example of the application of Markov chains to </a:t>
            </a:r>
            <a:r>
              <a:rPr lang="en-US" sz="3200" b="1" dirty="0" err="1">
                <a:solidFill>
                  <a:srgbClr val="4BACC6">
                    <a:lumMod val="50000"/>
                  </a:srgbClr>
                </a:solidFill>
              </a:rPr>
              <a:t>analyse</a:t>
            </a:r>
            <a:r>
              <a:rPr lang="en-US" sz="3200" b="1" dirty="0">
                <a:solidFill>
                  <a:srgbClr val="4BACC6">
                    <a:lumMod val="50000"/>
                  </a:srgbClr>
                </a:solidFill>
              </a:rPr>
              <a:t> social </a:t>
            </a:r>
            <a:r>
              <a:rPr lang="en-US" sz="3200" b="1" dirty="0" err="1">
                <a:solidFill>
                  <a:srgbClr val="4BACC6">
                    <a:lumMod val="50000"/>
                  </a:srgbClr>
                </a:solidFill>
              </a:rPr>
              <a:t>behaviour</a:t>
            </a:r>
            <a:r>
              <a:rPr lang="en-US" sz="3200" b="1" dirty="0">
                <a:solidFill>
                  <a:srgbClr val="4BACC6">
                    <a:lumMod val="50000"/>
                  </a:srgbClr>
                </a:solidFill>
              </a:rPr>
              <a:t>.</a:t>
            </a:r>
            <a:endParaRPr lang="pl-PL" sz="3200" b="1" dirty="0">
              <a:solidFill>
                <a:srgbClr val="4BACC6">
                  <a:lumMod val="50000"/>
                </a:srgbClr>
              </a:solidFill>
              <a:latin typeface="Calibri"/>
            </a:endParaRPr>
          </a:p>
        </p:txBody>
      </p:sp>
      <mc:AlternateContent xmlns:mc="http://schemas.openxmlformats.org/markup-compatibility/2006" xmlns:a14="http://schemas.microsoft.com/office/drawing/2010/main">
        <mc:Choice Requires="a14">
          <p:sp>
            <p:nvSpPr>
              <p:cNvPr id="3" name="Prostokąt 2"/>
              <p:cNvSpPr/>
              <p:nvPr/>
            </p:nvSpPr>
            <p:spPr>
              <a:xfrm>
                <a:off x="739696" y="3932868"/>
                <a:ext cx="4490225" cy="523220"/>
              </a:xfrm>
              <a:prstGeom prst="rect">
                <a:avLst/>
              </a:prstGeom>
            </p:spPr>
            <p:txBody>
              <a:bodyPr wrap="square">
                <a:spAutoFit/>
              </a:bodyPr>
              <a:lstStyle/>
              <a:p>
                <a:r>
                  <a:rPr lang="en-US" sz="2800" dirty="0">
                    <a:latin typeface="Cambria" panose="02040503050406030204" pitchFamily="18" charset="0"/>
                    <a:ea typeface="Times New Roman" panose="02020603050405020304" pitchFamily="18" charset="0"/>
                    <a:cs typeface="Times New Roman" panose="02020603050405020304" pitchFamily="18" charset="0"/>
                  </a:rPr>
                  <a:t>x = (</a:t>
                </a:r>
                <a14:m>
                  <m:oMath xmlns:m="http://schemas.openxmlformats.org/officeDocument/2006/math">
                    <m:sSub>
                      <m:sSubPr>
                        <m:ctrlPr>
                          <a:rPr lang="pl-PL" sz="2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800" i="1">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8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pl-PL" sz="2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800"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sz="2800" i="1">
                        <a:latin typeface="Cambria Math" panose="02040503050406030204" pitchFamily="18" charset="0"/>
                        <a:ea typeface="Times New Roman" panose="02020603050405020304" pitchFamily="18" charset="0"/>
                        <a:cs typeface="Times New Roman" panose="02020603050405020304" pitchFamily="18" charset="0"/>
                      </a:rPr>
                      <m:t>,</m:t>
                    </m:r>
                    <m:r>
                      <a:rPr lang="en-US" sz="2800">
                        <a:latin typeface="Cambria Math" panose="02040503050406030204" pitchFamily="18" charset="0"/>
                        <a:ea typeface="Times New Roman" panose="02020603050405020304" pitchFamily="18" charset="0"/>
                        <a:cs typeface="Times New Roman" panose="02020603050405020304" pitchFamily="18" charset="0"/>
                      </a:rPr>
                      <m:t>…</m:t>
                    </m:r>
                    <m:r>
                      <a:rPr lang="en-US" sz="28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pl-PL" sz="2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800" i="1">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800" dirty="0">
                    <a:latin typeface="Cambria"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800">
                        <a:latin typeface="Cambria Math" panose="02040503050406030204" pitchFamily="18" charset="0"/>
                        <a:ea typeface="Times New Roman" panose="02020603050405020304" pitchFamily="18" charset="0"/>
                        <a:cs typeface="Times New Roman" panose="02020603050405020304" pitchFamily="18" charset="0"/>
                      </a:rPr>
                      <m:t>∈</m:t>
                    </m:r>
                    <m:r>
                      <m:rPr>
                        <m:lit/>
                      </m:rPr>
                      <a:rPr lang="en-US" sz="2800" i="1">
                        <a:latin typeface="Cambria Math" panose="02040503050406030204" pitchFamily="18" charset="0"/>
                        <a:ea typeface="Times New Roman" panose="02020603050405020304" pitchFamily="18" charset="0"/>
                        <a:cs typeface="Times New Roman" panose="02020603050405020304" pitchFamily="18" charset="0"/>
                      </a:rPr>
                      <m:t>[</m:t>
                    </m:r>
                    <m:r>
                      <a:rPr lang="en-US" sz="2800" i="1">
                        <a:latin typeface="Cambria Math" panose="02040503050406030204" pitchFamily="18" charset="0"/>
                        <a:ea typeface="Times New Roman" panose="02020603050405020304" pitchFamily="18" charset="0"/>
                        <a:cs typeface="Times New Roman" panose="02020603050405020304" pitchFamily="18" charset="0"/>
                      </a:rPr>
                      <m:t>0,1</m:t>
                    </m:r>
                    <m:sSup>
                      <m:sSupPr>
                        <m:ctrlPr>
                          <a:rPr lang="pl-PL" sz="2800" i="1">
                            <a:latin typeface="Cambria Math" panose="02040503050406030204" pitchFamily="18" charset="0"/>
                            <a:ea typeface="Times New Roman" panose="02020603050405020304" pitchFamily="18" charset="0"/>
                            <a:cs typeface="Times New Roman" panose="02020603050405020304" pitchFamily="18" charset="0"/>
                          </a:rPr>
                        </m:ctrlPr>
                      </m:sSupPr>
                      <m:e>
                        <m:r>
                          <m:rPr>
                            <m:lit/>
                          </m:rPr>
                          <a:rPr lang="en-US" sz="2800" i="1">
                            <a:latin typeface="Cambria Math" panose="02040503050406030204" pitchFamily="18" charset="0"/>
                            <a:ea typeface="Times New Roman" panose="02020603050405020304" pitchFamily="18" charset="0"/>
                            <a:cs typeface="Times New Roman" panose="02020603050405020304" pitchFamily="18" charset="0"/>
                          </a:rPr>
                          <m:t>]</m:t>
                        </m:r>
                      </m:e>
                      <m:sup>
                        <m:r>
                          <a:rPr lang="en-US" sz="2800" i="1">
                            <a:latin typeface="Cambria Math" panose="02040503050406030204" pitchFamily="18" charset="0"/>
                            <a:ea typeface="Times New Roman" panose="02020603050405020304" pitchFamily="18" charset="0"/>
                            <a:cs typeface="Times New Roman" panose="02020603050405020304" pitchFamily="18" charset="0"/>
                          </a:rPr>
                          <m:t>𝑛</m:t>
                        </m:r>
                        <m:r>
                          <a:rPr lang="pl-PL" sz="2800" b="0" i="1" smtClean="0">
                            <a:latin typeface="Cambria Math" panose="02040503050406030204" pitchFamily="18" charset="0"/>
                            <a:ea typeface="Times New Roman" panose="02020603050405020304" pitchFamily="18" charset="0"/>
                            <a:cs typeface="Times New Roman" panose="02020603050405020304" pitchFamily="18" charset="0"/>
                          </a:rPr>
                          <m:t> </m:t>
                        </m:r>
                      </m:sup>
                    </m:sSup>
                  </m:oMath>
                </a14:m>
                <a:r>
                  <a:rPr lang="pl-PL" sz="2800" dirty="0"/>
                  <a:t> </a:t>
                </a:r>
              </a:p>
            </p:txBody>
          </p:sp>
        </mc:Choice>
        <mc:Fallback xmlns="">
          <p:sp>
            <p:nvSpPr>
              <p:cNvPr id="3" name="Prostokąt 2"/>
              <p:cNvSpPr>
                <a:spLocks noRot="1" noChangeAspect="1" noMove="1" noResize="1" noEditPoints="1" noAdjustHandles="1" noChangeArrowheads="1" noChangeShapeType="1" noTextEdit="1"/>
              </p:cNvSpPr>
              <p:nvPr/>
            </p:nvSpPr>
            <p:spPr>
              <a:xfrm>
                <a:off x="739696" y="3932868"/>
                <a:ext cx="4490225" cy="523220"/>
              </a:xfrm>
              <a:prstGeom prst="rect">
                <a:avLst/>
              </a:prstGeom>
              <a:blipFill>
                <a:blip r:embed="rId2"/>
                <a:stretch>
                  <a:fillRect l="-2714" t="-13953" b="-29070"/>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6" name="Prostokąt 5"/>
              <p:cNvSpPr/>
              <p:nvPr/>
            </p:nvSpPr>
            <p:spPr>
              <a:xfrm>
                <a:off x="6285555" y="3639744"/>
                <a:ext cx="5176032" cy="1657505"/>
              </a:xfrm>
              <a:prstGeom prst="rect">
                <a:avLst/>
              </a:prstGeom>
            </p:spPr>
            <p:txBody>
              <a:bodyPr wrap="square">
                <a:spAutoFit/>
              </a:bodyPr>
              <a:lstStyle/>
              <a:p>
                <a:r>
                  <a:rPr lang="en-US" sz="3200" i="1" dirty="0">
                    <a:latin typeface="Cambria" panose="02040503050406030204" pitchFamily="18" charset="0"/>
                    <a:ea typeface="Times New Roman" panose="02020603050405020304" pitchFamily="18" charset="0"/>
                    <a:cs typeface="Times New Roman" panose="02020603050405020304" pitchFamily="18" charset="0"/>
                  </a:rPr>
                  <a:t>W </a:t>
                </a:r>
                <a:r>
                  <a:rPr lang="en-US" sz="3200" dirty="0">
                    <a:latin typeface="Cambria"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pl-PL" sz="32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3"/>
                                  <m:mcJc m:val="center"/>
                                </m:mcPr>
                              </m:mc>
                            </m:mcs>
                            <m:ctrlPr>
                              <a:rPr lang="pl-PL" sz="3200" i="1">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pl-PL" sz="3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a:latin typeface="Cambria Math" panose="02040503050406030204" pitchFamily="18" charset="0"/>
                                      <a:ea typeface="Times New Roman" panose="02020603050405020304" pitchFamily="18" charset="0"/>
                                      <a:cs typeface="Times New Roman" panose="02020603050405020304" pitchFamily="18" charset="0"/>
                                    </a:rPr>
                                    <m:t>𝑤</m:t>
                                  </m:r>
                                </m:e>
                                <m:sub>
                                  <m:r>
                                    <a:rPr lang="en-US" sz="3200" i="1">
                                      <a:latin typeface="Cambria Math" panose="02040503050406030204" pitchFamily="18" charset="0"/>
                                      <a:ea typeface="Times New Roman" panose="02020603050405020304" pitchFamily="18" charset="0"/>
                                      <a:cs typeface="Times New Roman" panose="02020603050405020304" pitchFamily="18" charset="0"/>
                                    </a:rPr>
                                    <m:t>1,1</m:t>
                                  </m:r>
                                </m:sub>
                              </m:sSub>
                            </m:e>
                            <m:e>
                              <m:r>
                                <a:rPr lang="en-US" sz="3200" i="1">
                                  <a:latin typeface="Cambria Math" panose="02040503050406030204" pitchFamily="18" charset="0"/>
                                  <a:ea typeface="Calibri" panose="020F0502020204030204" pitchFamily="34" charset="0"/>
                                  <a:cs typeface="Times New Roman" panose="02020603050405020304" pitchFamily="18" charset="0"/>
                                </a:rPr>
                                <m:t>⋯</m:t>
                              </m:r>
                            </m:e>
                            <m:e>
                              <m:sSub>
                                <m:sSubPr>
                                  <m:ctrlPr>
                                    <a:rPr lang="pl-PL" sz="3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a:latin typeface="Cambria Math" panose="02040503050406030204" pitchFamily="18" charset="0"/>
                                      <a:ea typeface="Times New Roman" panose="02020603050405020304" pitchFamily="18" charset="0"/>
                                      <a:cs typeface="Times New Roman" panose="02020603050405020304" pitchFamily="18" charset="0"/>
                                    </a:rPr>
                                    <m:t>𝑤</m:t>
                                  </m:r>
                                </m:e>
                                <m:sub>
                                  <m:r>
                                    <a:rPr lang="en-US" sz="3200" i="1">
                                      <a:latin typeface="Cambria Math" panose="02040503050406030204" pitchFamily="18" charset="0"/>
                                      <a:ea typeface="Times New Roman" panose="02020603050405020304" pitchFamily="18" charset="0"/>
                                      <a:cs typeface="Times New Roman" panose="02020603050405020304" pitchFamily="18" charset="0"/>
                                    </a:rPr>
                                    <m:t>1,</m:t>
                                  </m:r>
                                  <m:r>
                                    <a:rPr lang="en-US" sz="3200" i="1">
                                      <a:latin typeface="Cambria Math" panose="02040503050406030204" pitchFamily="18" charset="0"/>
                                      <a:ea typeface="Times New Roman" panose="02020603050405020304" pitchFamily="18" charset="0"/>
                                      <a:cs typeface="Times New Roman" panose="02020603050405020304" pitchFamily="18" charset="0"/>
                                    </a:rPr>
                                    <m:t>𝑛</m:t>
                                  </m:r>
                                </m:sub>
                              </m:sSub>
                            </m:e>
                          </m:mr>
                          <m:mr>
                            <m:e>
                              <m:r>
                                <a:rPr lang="en-US" sz="3200" i="1">
                                  <a:latin typeface="Cambria Math" panose="02040503050406030204" pitchFamily="18" charset="0"/>
                                  <a:ea typeface="Calibri" panose="020F0502020204030204" pitchFamily="34" charset="0"/>
                                  <a:cs typeface="Times New Roman" panose="02020603050405020304" pitchFamily="18" charset="0"/>
                                </a:rPr>
                                <m:t>⋮</m:t>
                              </m:r>
                            </m:e>
                            <m:e>
                              <m:r>
                                <a:rPr lang="en-US" sz="3200" i="1">
                                  <a:latin typeface="Cambria Math" panose="02040503050406030204" pitchFamily="18" charset="0"/>
                                  <a:ea typeface="Calibri" panose="020F0502020204030204" pitchFamily="34" charset="0"/>
                                  <a:cs typeface="Times New Roman" panose="02020603050405020304" pitchFamily="18" charset="0"/>
                                </a:rPr>
                                <m:t>⋱</m:t>
                              </m:r>
                            </m:e>
                            <m:e>
                              <m:r>
                                <a:rPr lang="en-US" sz="3200" i="1">
                                  <a:latin typeface="Cambria Math" panose="02040503050406030204" pitchFamily="18" charset="0"/>
                                  <a:ea typeface="Calibri" panose="020F0502020204030204" pitchFamily="34" charset="0"/>
                                  <a:cs typeface="Times New Roman" panose="02020603050405020304" pitchFamily="18" charset="0"/>
                                </a:rPr>
                                <m:t>⋮</m:t>
                              </m:r>
                            </m:e>
                          </m:mr>
                          <m:mr>
                            <m:e>
                              <m:sSub>
                                <m:sSubPr>
                                  <m:ctrlPr>
                                    <a:rPr lang="pl-PL" sz="3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a:latin typeface="Cambria Math" panose="02040503050406030204" pitchFamily="18" charset="0"/>
                                      <a:ea typeface="Times New Roman" panose="02020603050405020304" pitchFamily="18" charset="0"/>
                                      <a:cs typeface="Times New Roman" panose="02020603050405020304" pitchFamily="18" charset="0"/>
                                    </a:rPr>
                                    <m:t>𝑤</m:t>
                                  </m:r>
                                </m:e>
                                <m:sub>
                                  <m:r>
                                    <a:rPr lang="en-US" sz="3200" i="1">
                                      <a:latin typeface="Cambria Math" panose="02040503050406030204" pitchFamily="18" charset="0"/>
                                      <a:ea typeface="Times New Roman" panose="02020603050405020304" pitchFamily="18" charset="0"/>
                                      <a:cs typeface="Times New Roman" panose="02020603050405020304" pitchFamily="18" charset="0"/>
                                    </a:rPr>
                                    <m:t>𝑛</m:t>
                                  </m:r>
                                  <m:r>
                                    <a:rPr lang="en-US" sz="3200" i="1">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US" sz="3200" i="1">
                                  <a:latin typeface="Cambria Math" panose="02040503050406030204" pitchFamily="18" charset="0"/>
                                  <a:ea typeface="Calibri" panose="020F0502020204030204" pitchFamily="34" charset="0"/>
                                  <a:cs typeface="Times New Roman" panose="02020603050405020304" pitchFamily="18" charset="0"/>
                                </a:rPr>
                                <m:t>⋯</m:t>
                              </m:r>
                            </m:e>
                            <m:e>
                              <m:sSub>
                                <m:sSubPr>
                                  <m:ctrlPr>
                                    <a:rPr lang="pl-PL" sz="32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3200" i="1">
                                      <a:latin typeface="Cambria Math" panose="02040503050406030204" pitchFamily="18" charset="0"/>
                                      <a:ea typeface="Times New Roman" panose="02020603050405020304" pitchFamily="18" charset="0"/>
                                      <a:cs typeface="Times New Roman" panose="02020603050405020304" pitchFamily="18" charset="0"/>
                                    </a:rPr>
                                    <m:t>𝑤</m:t>
                                  </m:r>
                                </m:e>
                                <m:sub>
                                  <m:r>
                                    <a:rPr lang="en-US" sz="3200" i="1">
                                      <a:latin typeface="Cambria Math" panose="02040503050406030204" pitchFamily="18" charset="0"/>
                                      <a:ea typeface="Times New Roman" panose="02020603050405020304" pitchFamily="18" charset="0"/>
                                      <a:cs typeface="Times New Roman" panose="02020603050405020304" pitchFamily="18" charset="0"/>
                                    </a:rPr>
                                    <m:t>𝑛</m:t>
                                  </m:r>
                                  <m:r>
                                    <a:rPr lang="en-US" sz="3200" i="1">
                                      <a:latin typeface="Cambria Math" panose="02040503050406030204" pitchFamily="18" charset="0"/>
                                      <a:ea typeface="Times New Roman" panose="02020603050405020304" pitchFamily="18" charset="0"/>
                                      <a:cs typeface="Times New Roman" panose="02020603050405020304" pitchFamily="18" charset="0"/>
                                    </a:rPr>
                                    <m:t>,</m:t>
                                  </m:r>
                                  <m:r>
                                    <a:rPr lang="en-US" sz="3200" i="1">
                                      <a:latin typeface="Cambria Math" panose="02040503050406030204" pitchFamily="18" charset="0"/>
                                      <a:ea typeface="Times New Roman" panose="02020603050405020304" pitchFamily="18" charset="0"/>
                                      <a:cs typeface="Times New Roman" panose="02020603050405020304" pitchFamily="18" charset="0"/>
                                    </a:rPr>
                                    <m:t>𝑛</m:t>
                                  </m:r>
                                </m:sub>
                              </m:sSub>
                            </m:e>
                          </m:mr>
                        </m:m>
                      </m:e>
                    </m:d>
                  </m:oMath>
                </a14:m>
                <a:endParaRPr lang="pl-PL" sz="3200" dirty="0"/>
              </a:p>
            </p:txBody>
          </p:sp>
        </mc:Choice>
        <mc:Fallback xmlns="">
          <p:sp>
            <p:nvSpPr>
              <p:cNvPr id="6" name="Prostokąt 5"/>
              <p:cNvSpPr>
                <a:spLocks noRot="1" noChangeAspect="1" noMove="1" noResize="1" noEditPoints="1" noAdjustHandles="1" noChangeArrowheads="1" noChangeShapeType="1" noTextEdit="1"/>
              </p:cNvSpPr>
              <p:nvPr/>
            </p:nvSpPr>
            <p:spPr>
              <a:xfrm>
                <a:off x="6285555" y="3639744"/>
                <a:ext cx="5176032" cy="1657505"/>
              </a:xfrm>
              <a:prstGeom prst="rect">
                <a:avLst/>
              </a:prstGeom>
              <a:blipFill>
                <a:blip r:embed="rId3"/>
                <a:stretch>
                  <a:fillRect l="-2945"/>
                </a:stretch>
              </a:blipFill>
            </p:spPr>
            <p:txBody>
              <a:bodyPr/>
              <a:lstStyle/>
              <a:p>
                <a:r>
                  <a:rPr lang="pl-PL">
                    <a:noFill/>
                  </a:rPr>
                  <a:t> </a:t>
                </a:r>
              </a:p>
            </p:txBody>
          </p:sp>
        </mc:Fallback>
      </mc:AlternateContent>
      <p:sp>
        <p:nvSpPr>
          <p:cNvPr id="7" name="Prostokąt 6"/>
          <p:cNvSpPr/>
          <p:nvPr/>
        </p:nvSpPr>
        <p:spPr>
          <a:xfrm>
            <a:off x="856411" y="4744457"/>
            <a:ext cx="4735079" cy="1384995"/>
          </a:xfrm>
          <a:prstGeom prst="rect">
            <a:avLst/>
          </a:prstGeom>
        </p:spPr>
        <p:txBody>
          <a:bodyPr wrap="none">
            <a:spAutoFit/>
          </a:bodyPr>
          <a:lstStyle/>
          <a:p>
            <a:r>
              <a:rPr lang="en-US" sz="2800" dirty="0">
                <a:latin typeface="Cambria" panose="02040503050406030204" pitchFamily="18" charset="0"/>
                <a:ea typeface="Times New Roman" panose="02020603050405020304" pitchFamily="18" charset="0"/>
                <a:cs typeface="Times New Roman" panose="02020603050405020304" pitchFamily="18" charset="0"/>
              </a:rPr>
              <a:t>Agents' opinion/belief vector </a:t>
            </a:r>
          </a:p>
          <a:p>
            <a:r>
              <a:rPr lang="en-US" sz="2800" dirty="0">
                <a:latin typeface="Cambria" panose="02040503050406030204" pitchFamily="18" charset="0"/>
                <a:ea typeface="Times New Roman" panose="02020603050405020304" pitchFamily="18" charset="0"/>
                <a:cs typeface="Times New Roman" panose="02020603050405020304" pitchFamily="18" charset="0"/>
              </a:rPr>
              <a:t>0 - do not believe in ......  </a:t>
            </a:r>
          </a:p>
          <a:p>
            <a:r>
              <a:rPr lang="en-US" sz="2800" dirty="0">
                <a:latin typeface="Cambria" panose="02040503050406030204" pitchFamily="18" charset="0"/>
                <a:ea typeface="Times New Roman" panose="02020603050405020304" pitchFamily="18" charset="0"/>
                <a:cs typeface="Times New Roman" panose="02020603050405020304" pitchFamily="18" charset="0"/>
              </a:rPr>
              <a:t>1 - I believe in ......</a:t>
            </a:r>
            <a:endParaRPr lang="pl-PL" sz="2800" dirty="0"/>
          </a:p>
        </p:txBody>
      </p:sp>
      <p:sp>
        <p:nvSpPr>
          <p:cNvPr id="10" name="Prostokąt 9"/>
          <p:cNvSpPr/>
          <p:nvPr/>
        </p:nvSpPr>
        <p:spPr>
          <a:xfrm>
            <a:off x="6285555" y="5436954"/>
            <a:ext cx="5527090" cy="954107"/>
          </a:xfrm>
          <a:prstGeom prst="rect">
            <a:avLst/>
          </a:prstGeom>
        </p:spPr>
        <p:txBody>
          <a:bodyPr wrap="none">
            <a:spAutoFit/>
          </a:bodyPr>
          <a:lstStyle/>
          <a:p>
            <a:r>
              <a:rPr lang="en-US" sz="2800" dirty="0">
                <a:latin typeface="Cambria" panose="02040503050406030204" pitchFamily="18" charset="0"/>
                <a:ea typeface="Times New Roman" panose="02020603050405020304" pitchFamily="18" charset="0"/>
                <a:cs typeface="Times New Roman" panose="02020603050405020304" pitchFamily="18" charset="0"/>
              </a:rPr>
              <a:t>Social interaction matrix; </a:t>
            </a:r>
          </a:p>
          <a:p>
            <a:r>
              <a:rPr lang="en-US" sz="2800" dirty="0">
                <a:latin typeface="Cambria" panose="02040503050406030204" pitchFamily="18" charset="0"/>
                <a:ea typeface="Times New Roman" panose="02020603050405020304" pitchFamily="18" charset="0"/>
                <a:cs typeface="Times New Roman" panose="02020603050405020304" pitchFamily="18" charset="0"/>
              </a:rPr>
              <a:t>Who and how influences to whom?</a:t>
            </a:r>
            <a:endParaRPr lang="pl-PL" sz="2800" dirty="0"/>
          </a:p>
        </p:txBody>
      </p:sp>
    </p:spTree>
    <p:extLst>
      <p:ext uri="{BB962C8B-B14F-4D97-AF65-F5344CB8AC3E}">
        <p14:creationId xmlns:p14="http://schemas.microsoft.com/office/powerpoint/2010/main" val="1229285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err="1">
                <a:solidFill>
                  <a:schemeClr val="accent5">
                    <a:lumMod val="50000"/>
                  </a:schemeClr>
                </a:solidFill>
              </a:rPr>
              <a:t>DeGroot</a:t>
            </a:r>
            <a:r>
              <a:rPr lang="pl-PL" sz="5400" b="1" dirty="0">
                <a:solidFill>
                  <a:schemeClr val="accent5">
                    <a:lumMod val="50000"/>
                  </a:schemeClr>
                </a:solidFill>
              </a:rPr>
              <a:t> model</a:t>
            </a:r>
            <a:endParaRPr lang="en-GB" sz="5400" b="1" dirty="0">
              <a:solidFill>
                <a:schemeClr val="accent5">
                  <a:lumMod val="50000"/>
                </a:schemeClr>
              </a:solidFill>
            </a:endParaRPr>
          </a:p>
        </p:txBody>
      </p:sp>
      <p:sp useBgFill="1">
        <p:nvSpPr>
          <p:cNvPr id="26" name="pole tekstowe 25"/>
          <p:cNvSpPr txBox="1"/>
          <p:nvPr/>
        </p:nvSpPr>
        <p:spPr>
          <a:xfrm>
            <a:off x="50530" y="794837"/>
            <a:ext cx="10846711" cy="1077218"/>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rgbClr val="4BACC6">
                    <a:lumMod val="50000"/>
                  </a:srgbClr>
                </a:solidFill>
              </a:rPr>
              <a:t>The model tends towards a stationary state. By averaging, we come to a consensus - we learn from others. </a:t>
            </a:r>
            <a:endParaRPr lang="pl-PL" sz="3200" b="1" dirty="0">
              <a:solidFill>
                <a:srgbClr val="4BACC6">
                  <a:lumMod val="50000"/>
                </a:srgbClr>
              </a:solidFill>
              <a:latin typeface="Calibri"/>
            </a:endParaRPr>
          </a:p>
        </p:txBody>
      </p:sp>
      <p:pic>
        <p:nvPicPr>
          <p:cNvPr id="5" name="Obraz 4"/>
          <p:cNvPicPr>
            <a:picLocks noChangeAspect="1"/>
          </p:cNvPicPr>
          <p:nvPr/>
        </p:nvPicPr>
        <p:blipFill>
          <a:blip r:embed="rId2"/>
          <a:stretch>
            <a:fillRect/>
          </a:stretch>
        </p:blipFill>
        <p:spPr>
          <a:xfrm>
            <a:off x="1254642" y="1779622"/>
            <a:ext cx="10770019" cy="4691495"/>
          </a:xfrm>
          <a:prstGeom prst="rect">
            <a:avLst/>
          </a:prstGeom>
        </p:spPr>
      </p:pic>
      <p:pic>
        <p:nvPicPr>
          <p:cNvPr id="8" name="Obraz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75" y="2868012"/>
            <a:ext cx="3107486" cy="310748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4" name="Prostokąt 3"/>
              <p:cNvSpPr/>
              <p:nvPr/>
            </p:nvSpPr>
            <p:spPr>
              <a:xfrm>
                <a:off x="3486567" y="6199158"/>
                <a:ext cx="52188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l-PL" sz="2800" i="1" smtClean="0">
                          <a:latin typeface="Cambria Math" panose="02040503050406030204" pitchFamily="18" charset="0"/>
                        </a:rPr>
                        <m:t>𝑥</m:t>
                      </m:r>
                      <m:d>
                        <m:dPr>
                          <m:ctrlPr>
                            <a:rPr lang="pl-PL" sz="2800" i="1">
                              <a:latin typeface="Cambria Math" panose="02040503050406030204" pitchFamily="18" charset="0"/>
                            </a:rPr>
                          </m:ctrlPr>
                        </m:dPr>
                        <m:e>
                          <m:r>
                            <a:rPr lang="pl-PL" sz="2800" i="1">
                              <a:latin typeface="Cambria Math" panose="02040503050406030204" pitchFamily="18" charset="0"/>
                            </a:rPr>
                            <m:t>𝑡</m:t>
                          </m:r>
                          <m:r>
                            <a:rPr lang="pl-PL" sz="2800" i="0">
                              <a:latin typeface="Cambria Math" panose="02040503050406030204" pitchFamily="18" charset="0"/>
                            </a:rPr>
                            <m:t>+1</m:t>
                          </m:r>
                        </m:e>
                      </m:d>
                      <m:r>
                        <a:rPr lang="pl-PL" sz="2800" i="0">
                          <a:latin typeface="Cambria Math" panose="02040503050406030204" pitchFamily="18" charset="0"/>
                        </a:rPr>
                        <m:t>=</m:t>
                      </m:r>
                      <m:sSup>
                        <m:sSupPr>
                          <m:ctrlPr>
                            <a:rPr lang="pl-PL" sz="2800" i="1">
                              <a:latin typeface="Cambria Math" panose="02040503050406030204" pitchFamily="18" charset="0"/>
                            </a:rPr>
                          </m:ctrlPr>
                        </m:sSupPr>
                        <m:e>
                          <m:r>
                            <a:rPr lang="pl-PL" sz="2800" i="1">
                              <a:latin typeface="Cambria Math" panose="02040503050406030204" pitchFamily="18" charset="0"/>
                            </a:rPr>
                            <m:t>𝑊</m:t>
                          </m:r>
                        </m:e>
                        <m:sup>
                          <m:r>
                            <a:rPr lang="pl-PL" sz="2800" i="1">
                              <a:latin typeface="Cambria Math" panose="02040503050406030204" pitchFamily="18" charset="0"/>
                            </a:rPr>
                            <m:t>𝑡</m:t>
                          </m:r>
                        </m:sup>
                      </m:sSup>
                      <m:r>
                        <a:rPr lang="pl-PL" sz="2800" i="1">
                          <a:latin typeface="Cambria Math" panose="02040503050406030204" pitchFamily="18" charset="0"/>
                        </a:rPr>
                        <m:t>𝑥</m:t>
                      </m:r>
                      <m:d>
                        <m:dPr>
                          <m:ctrlPr>
                            <a:rPr lang="pl-PL" sz="2800" i="1">
                              <a:latin typeface="Cambria Math" panose="02040503050406030204" pitchFamily="18" charset="0"/>
                            </a:rPr>
                          </m:ctrlPr>
                        </m:dPr>
                        <m:e>
                          <m:r>
                            <a:rPr lang="pl-PL" sz="2800" i="0">
                              <a:latin typeface="Cambria Math" panose="02040503050406030204" pitchFamily="18" charset="0"/>
                            </a:rPr>
                            <m:t>1</m:t>
                          </m:r>
                        </m:e>
                      </m:d>
                      <m:r>
                        <a:rPr lang="pl-PL" sz="2800" i="0">
                          <a:latin typeface="Cambria Math" panose="02040503050406030204" pitchFamily="18" charset="0"/>
                        </a:rPr>
                        <m:t>=</m:t>
                      </m:r>
                      <m:sSup>
                        <m:sSupPr>
                          <m:ctrlPr>
                            <a:rPr lang="pl-PL" sz="2800" i="1">
                              <a:latin typeface="Cambria Math" panose="02040503050406030204" pitchFamily="18" charset="0"/>
                            </a:rPr>
                          </m:ctrlPr>
                        </m:sSupPr>
                        <m:e>
                          <m:r>
                            <a:rPr lang="pl-PL" sz="2800" i="1">
                              <a:latin typeface="Cambria Math" panose="02040503050406030204" pitchFamily="18" charset="0"/>
                            </a:rPr>
                            <m:t>𝑊</m:t>
                          </m:r>
                        </m:e>
                        <m:sup>
                          <m:r>
                            <a:rPr lang="pl-PL" sz="2800" i="1">
                              <a:latin typeface="Cambria Math" panose="02040503050406030204" pitchFamily="18" charset="0"/>
                            </a:rPr>
                            <m:t>𝑡</m:t>
                          </m:r>
                          <m:r>
                            <a:rPr lang="pl-PL" sz="2800" i="0">
                              <a:latin typeface="Cambria Math" panose="02040503050406030204" pitchFamily="18" charset="0"/>
                            </a:rPr>
                            <m:t>+1</m:t>
                          </m:r>
                        </m:sup>
                      </m:sSup>
                      <m:r>
                        <a:rPr lang="pl-PL" sz="2800" i="1">
                          <a:latin typeface="Cambria Math" panose="02040503050406030204" pitchFamily="18" charset="0"/>
                        </a:rPr>
                        <m:t>𝑥</m:t>
                      </m:r>
                      <m:d>
                        <m:dPr>
                          <m:ctrlPr>
                            <a:rPr lang="pl-PL" sz="2800" i="1">
                              <a:latin typeface="Cambria Math" panose="02040503050406030204" pitchFamily="18" charset="0"/>
                            </a:rPr>
                          </m:ctrlPr>
                        </m:dPr>
                        <m:e>
                          <m:r>
                            <a:rPr lang="pl-PL" sz="2800" i="0">
                              <a:latin typeface="Cambria Math" panose="02040503050406030204" pitchFamily="18" charset="0"/>
                            </a:rPr>
                            <m:t>0</m:t>
                          </m:r>
                        </m:e>
                      </m:d>
                    </m:oMath>
                  </m:oMathPara>
                </a14:m>
                <a:endParaRPr lang="pl-PL" sz="2800" dirty="0"/>
              </a:p>
            </p:txBody>
          </p:sp>
        </mc:Choice>
        <mc:Fallback xmlns="">
          <p:sp>
            <p:nvSpPr>
              <p:cNvPr id="4" name="Prostokąt 3"/>
              <p:cNvSpPr>
                <a:spLocks noRot="1" noChangeAspect="1" noMove="1" noResize="1" noEditPoints="1" noAdjustHandles="1" noChangeArrowheads="1" noChangeShapeType="1" noTextEdit="1"/>
              </p:cNvSpPr>
              <p:nvPr/>
            </p:nvSpPr>
            <p:spPr>
              <a:xfrm>
                <a:off x="3486567" y="6199158"/>
                <a:ext cx="5218865" cy="523220"/>
              </a:xfrm>
              <a:prstGeom prst="rect">
                <a:avLst/>
              </a:prstGeom>
              <a:blipFill>
                <a:blip r:embed="rId4"/>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464549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err="1">
                <a:solidFill>
                  <a:schemeClr val="accent5">
                    <a:lumMod val="50000"/>
                  </a:schemeClr>
                </a:solidFill>
              </a:rPr>
              <a:t>DeGroot</a:t>
            </a:r>
            <a:r>
              <a:rPr lang="pl-PL" sz="5400" b="1" dirty="0">
                <a:solidFill>
                  <a:schemeClr val="accent5">
                    <a:lumMod val="50000"/>
                  </a:schemeClr>
                </a:solidFill>
              </a:rPr>
              <a:t> model with troll</a:t>
            </a:r>
            <a:endParaRPr lang="en-GB" sz="5400" b="1" dirty="0">
              <a:solidFill>
                <a:schemeClr val="accent5">
                  <a:lumMod val="50000"/>
                </a:schemeClr>
              </a:solidFill>
            </a:endParaRPr>
          </a:p>
        </p:txBody>
      </p:sp>
      <p:sp useBgFill="1">
        <p:nvSpPr>
          <p:cNvPr id="26" name="pole tekstowe 25"/>
          <p:cNvSpPr txBox="1"/>
          <p:nvPr/>
        </p:nvSpPr>
        <p:spPr>
          <a:xfrm>
            <a:off x="503134" y="1966650"/>
            <a:ext cx="4887572" cy="353943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rgbClr val="4BACC6">
                    <a:lumMod val="50000"/>
                  </a:srgbClr>
                </a:solidFill>
              </a:rPr>
              <a:t>We assumed that one agent believes </a:t>
            </a:r>
            <a:r>
              <a:rPr lang="en-US" sz="3200" b="1" dirty="0">
                <a:solidFill>
                  <a:srgbClr val="00B050"/>
                </a:solidFill>
              </a:rPr>
              <a:t>only in itself</a:t>
            </a:r>
            <a:r>
              <a:rPr lang="en-US" sz="3200" b="1" dirty="0">
                <a:solidFill>
                  <a:srgbClr val="4BACC6">
                    <a:lumMod val="50000"/>
                  </a:srgbClr>
                </a:solidFill>
              </a:rPr>
              <a:t>, </a:t>
            </a:r>
            <a:r>
              <a:rPr lang="en-US" sz="3200" b="1" dirty="0">
                <a:solidFill>
                  <a:srgbClr val="FF0000"/>
                </a:solidFill>
              </a:rPr>
              <a:t>no one influences the agent</a:t>
            </a:r>
            <a:r>
              <a:rPr lang="en-US" sz="3200" b="1" dirty="0">
                <a:solidFill>
                  <a:srgbClr val="4BACC6">
                    <a:lumMod val="50000"/>
                  </a:srgbClr>
                </a:solidFill>
              </a:rPr>
              <a:t>, and </a:t>
            </a:r>
            <a:r>
              <a:rPr lang="en-US" sz="3200" b="1" dirty="0">
                <a:solidFill>
                  <a:srgbClr val="00B0F0"/>
                </a:solidFill>
              </a:rPr>
              <a:t>the agent influences at least one agent</a:t>
            </a:r>
            <a:r>
              <a:rPr lang="en-US" sz="3200" b="1" dirty="0">
                <a:solidFill>
                  <a:srgbClr val="4BACC6">
                    <a:lumMod val="50000"/>
                  </a:srgbClr>
                </a:solidFill>
              </a:rPr>
              <a:t>.  We called this agent an algorithmic troll.</a:t>
            </a:r>
            <a:endParaRPr lang="pl-PL" sz="3200" b="1" dirty="0">
              <a:solidFill>
                <a:srgbClr val="4BACC6">
                  <a:lumMod val="50000"/>
                </a:srgbClr>
              </a:solidFill>
              <a:latin typeface="Calibri"/>
            </a:endParaRPr>
          </a:p>
        </p:txBody>
      </p:sp>
      <mc:AlternateContent xmlns:mc="http://schemas.openxmlformats.org/markup-compatibility/2006" xmlns:a14="http://schemas.microsoft.com/office/drawing/2010/main">
        <mc:Choice Requires="a14">
          <p:sp>
            <p:nvSpPr>
              <p:cNvPr id="3" name="Prostokąt 2"/>
              <p:cNvSpPr/>
              <p:nvPr/>
            </p:nvSpPr>
            <p:spPr>
              <a:xfrm>
                <a:off x="5568560" y="2668773"/>
                <a:ext cx="5776379" cy="19480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l-PL" sz="3200" smtClean="0">
                          <a:latin typeface="Cambria Math" panose="02040503050406030204" pitchFamily="18" charset="0"/>
                        </a:rPr>
                        <m:t>W</m:t>
                      </m:r>
                      <m:r>
                        <a:rPr lang="pl-PL" sz="3200" i="0">
                          <a:latin typeface="Cambria Math" panose="02040503050406030204" pitchFamily="18" charset="0"/>
                        </a:rPr>
                        <m:t> =</m:t>
                      </m:r>
                      <m:d>
                        <m:dPr>
                          <m:begChr m:val="["/>
                          <m:endChr m:val="]"/>
                          <m:ctrlPr>
                            <a:rPr lang="pl-PL" sz="3200" i="1">
                              <a:latin typeface="Cambria Math" panose="02040503050406030204" pitchFamily="18" charset="0"/>
                            </a:rPr>
                          </m:ctrlPr>
                        </m:dPr>
                        <m:e>
                          <m:m>
                            <m:mPr>
                              <m:mcs>
                                <m:mc>
                                  <m:mcPr>
                                    <m:count m:val="3"/>
                                    <m:mcJc m:val="center"/>
                                  </m:mcPr>
                                </m:mc>
                              </m:mcs>
                              <m:ctrlPr>
                                <a:rPr lang="pl-PL" sz="3200" i="1">
                                  <a:latin typeface="Cambria Math" panose="02040503050406030204" pitchFamily="18" charset="0"/>
                                </a:rPr>
                              </m:ctrlPr>
                            </m:mPr>
                            <m:mr>
                              <m:e>
                                <m:f>
                                  <m:fPr>
                                    <m:type m:val="lin"/>
                                    <m:ctrlPr>
                                      <a:rPr lang="pl-PL" sz="3200" i="1">
                                        <a:latin typeface="Cambria Math" panose="02040503050406030204" pitchFamily="18" charset="0"/>
                                      </a:rPr>
                                    </m:ctrlPr>
                                  </m:fPr>
                                  <m:num>
                                    <m:r>
                                      <a:rPr lang="pl-PL" sz="3200" i="0">
                                        <a:latin typeface="Cambria Math" panose="02040503050406030204" pitchFamily="18" charset="0"/>
                                      </a:rPr>
                                      <m:t>1</m:t>
                                    </m:r>
                                  </m:num>
                                  <m:den>
                                    <m:r>
                                      <a:rPr lang="pl-PL" sz="3200" i="0">
                                        <a:latin typeface="Cambria Math" panose="02040503050406030204" pitchFamily="18" charset="0"/>
                                      </a:rPr>
                                      <m:t>3</m:t>
                                    </m:r>
                                  </m:den>
                                </m:f>
                              </m:e>
                              <m:e>
                                <m:f>
                                  <m:fPr>
                                    <m:type m:val="lin"/>
                                    <m:ctrlPr>
                                      <a:rPr lang="pl-PL" sz="3200" i="1">
                                        <a:latin typeface="Cambria Math" panose="02040503050406030204" pitchFamily="18" charset="0"/>
                                      </a:rPr>
                                    </m:ctrlPr>
                                  </m:fPr>
                                  <m:num>
                                    <m:r>
                                      <a:rPr lang="pl-PL" sz="3200" i="0">
                                        <a:latin typeface="Cambria Math" panose="02040503050406030204" pitchFamily="18" charset="0"/>
                                      </a:rPr>
                                      <m:t>1</m:t>
                                    </m:r>
                                  </m:num>
                                  <m:den>
                                    <m:r>
                                      <a:rPr lang="pl-PL" sz="3200" i="0">
                                        <a:latin typeface="Cambria Math" panose="02040503050406030204" pitchFamily="18" charset="0"/>
                                      </a:rPr>
                                      <m:t>6</m:t>
                                    </m:r>
                                  </m:den>
                                </m:f>
                              </m:e>
                              <m:e>
                                <m:m>
                                  <m:mPr>
                                    <m:mcs>
                                      <m:mc>
                                        <m:mcPr>
                                          <m:count m:val="2"/>
                                          <m:mcJc m:val="center"/>
                                        </m:mcPr>
                                      </m:mc>
                                    </m:mcs>
                                    <m:ctrlPr>
                                      <a:rPr lang="pl-PL" sz="3200" i="1">
                                        <a:latin typeface="Cambria Math" panose="02040503050406030204" pitchFamily="18" charset="0"/>
                                      </a:rPr>
                                    </m:ctrlPr>
                                  </m:mPr>
                                  <m:mr>
                                    <m:e>
                                      <m:f>
                                        <m:fPr>
                                          <m:type m:val="lin"/>
                                          <m:ctrlPr>
                                            <a:rPr lang="pl-PL" sz="3200" i="1">
                                              <a:latin typeface="Cambria Math" panose="02040503050406030204" pitchFamily="18" charset="0"/>
                                            </a:rPr>
                                          </m:ctrlPr>
                                        </m:fPr>
                                        <m:num>
                                          <m:r>
                                            <a:rPr lang="pl-PL" sz="3200" i="0">
                                              <a:latin typeface="Cambria Math" panose="02040503050406030204" pitchFamily="18" charset="0"/>
                                            </a:rPr>
                                            <m:t>1</m:t>
                                          </m:r>
                                        </m:num>
                                        <m:den>
                                          <m:r>
                                            <a:rPr lang="pl-PL" sz="3200" i="0">
                                              <a:latin typeface="Cambria Math" panose="02040503050406030204" pitchFamily="18" charset="0"/>
                                            </a:rPr>
                                            <m:t>3</m:t>
                                          </m:r>
                                        </m:den>
                                      </m:f>
                                    </m:e>
                                    <m:e>
                                      <m:f>
                                        <m:fPr>
                                          <m:type m:val="lin"/>
                                          <m:ctrlPr>
                                            <a:rPr lang="pl-PL" sz="3200" i="1" smtClean="0">
                                              <a:solidFill>
                                                <a:srgbClr val="00B0F0"/>
                                              </a:solidFill>
                                              <a:latin typeface="Cambria Math" panose="02040503050406030204" pitchFamily="18" charset="0"/>
                                            </a:rPr>
                                          </m:ctrlPr>
                                        </m:fPr>
                                        <m:num>
                                          <m:r>
                                            <a:rPr lang="pl-PL" sz="3200" i="0">
                                              <a:solidFill>
                                                <a:srgbClr val="00B0F0"/>
                                              </a:solidFill>
                                              <a:latin typeface="Cambria Math" panose="02040503050406030204" pitchFamily="18" charset="0"/>
                                            </a:rPr>
                                            <m:t>1</m:t>
                                          </m:r>
                                        </m:num>
                                        <m:den>
                                          <m:r>
                                            <a:rPr lang="pl-PL" sz="3200" i="0">
                                              <a:solidFill>
                                                <a:srgbClr val="00B0F0"/>
                                              </a:solidFill>
                                              <a:latin typeface="Cambria Math" panose="02040503050406030204" pitchFamily="18" charset="0"/>
                                            </a:rPr>
                                            <m:t>6</m:t>
                                          </m:r>
                                        </m:den>
                                      </m:f>
                                    </m:e>
                                  </m:mr>
                                </m:m>
                              </m:e>
                            </m:mr>
                            <m:mr>
                              <m:e>
                                <m:f>
                                  <m:fPr>
                                    <m:type m:val="lin"/>
                                    <m:ctrlPr>
                                      <a:rPr lang="pl-PL" sz="3200" i="1">
                                        <a:latin typeface="Cambria Math" panose="02040503050406030204" pitchFamily="18" charset="0"/>
                                      </a:rPr>
                                    </m:ctrlPr>
                                  </m:fPr>
                                  <m:num>
                                    <m:r>
                                      <a:rPr lang="pl-PL" sz="3200" i="0">
                                        <a:latin typeface="Cambria Math" panose="02040503050406030204" pitchFamily="18" charset="0"/>
                                      </a:rPr>
                                      <m:t>1</m:t>
                                    </m:r>
                                  </m:num>
                                  <m:den>
                                    <m:r>
                                      <a:rPr lang="pl-PL" sz="3200" i="0">
                                        <a:latin typeface="Cambria Math" panose="02040503050406030204" pitchFamily="18" charset="0"/>
                                      </a:rPr>
                                      <m:t>3</m:t>
                                    </m:r>
                                  </m:den>
                                </m:f>
                              </m:e>
                              <m:e>
                                <m:f>
                                  <m:fPr>
                                    <m:type m:val="lin"/>
                                    <m:ctrlPr>
                                      <a:rPr lang="pl-PL" sz="3200" i="1">
                                        <a:latin typeface="Cambria Math" panose="02040503050406030204" pitchFamily="18" charset="0"/>
                                      </a:rPr>
                                    </m:ctrlPr>
                                  </m:fPr>
                                  <m:num>
                                    <m:r>
                                      <a:rPr lang="pl-PL" sz="3200" i="0">
                                        <a:latin typeface="Cambria Math" panose="02040503050406030204" pitchFamily="18" charset="0"/>
                                      </a:rPr>
                                      <m:t>2</m:t>
                                    </m:r>
                                  </m:num>
                                  <m:den>
                                    <m:r>
                                      <a:rPr lang="pl-PL" sz="3200" i="0">
                                        <a:latin typeface="Cambria Math" panose="02040503050406030204" pitchFamily="18" charset="0"/>
                                      </a:rPr>
                                      <m:t>3</m:t>
                                    </m:r>
                                  </m:den>
                                </m:f>
                              </m:e>
                              <m:e>
                                <m:m>
                                  <m:mPr>
                                    <m:mcs>
                                      <m:mc>
                                        <m:mcPr>
                                          <m:count m:val="2"/>
                                          <m:mcJc m:val="center"/>
                                        </m:mcPr>
                                      </m:mc>
                                    </m:mcs>
                                    <m:ctrlPr>
                                      <a:rPr lang="pl-PL" sz="3200" i="1">
                                        <a:latin typeface="Cambria Math" panose="02040503050406030204" pitchFamily="18" charset="0"/>
                                      </a:rPr>
                                    </m:ctrlPr>
                                  </m:mPr>
                                  <m:mr>
                                    <m:e>
                                      <m:r>
                                        <a:rPr lang="pl-PL" sz="3200" i="0">
                                          <a:latin typeface="Cambria Math" panose="02040503050406030204" pitchFamily="18" charset="0"/>
                                        </a:rPr>
                                        <m:t>  0</m:t>
                                      </m:r>
                                    </m:e>
                                    <m:e>
                                      <m:r>
                                        <a:rPr lang="pl-PL" sz="3200" i="0">
                                          <a:latin typeface="Cambria Math" panose="02040503050406030204" pitchFamily="18" charset="0"/>
                                        </a:rPr>
                                        <m:t>   0</m:t>
                                      </m:r>
                                    </m:e>
                                  </m:mr>
                                </m:m>
                              </m:e>
                            </m:mr>
                            <m:mr>
                              <m:e>
                                <m:m>
                                  <m:mPr>
                                    <m:mcs>
                                      <m:mc>
                                        <m:mcPr>
                                          <m:count m:val="1"/>
                                          <m:mcJc m:val="center"/>
                                        </m:mcPr>
                                      </m:mc>
                                    </m:mcs>
                                    <m:ctrlPr>
                                      <a:rPr lang="pl-PL" sz="3200" i="1">
                                        <a:latin typeface="Cambria Math" panose="02040503050406030204" pitchFamily="18" charset="0"/>
                                      </a:rPr>
                                    </m:ctrlPr>
                                  </m:mPr>
                                  <m:mr>
                                    <m:e>
                                      <m:r>
                                        <a:rPr lang="pl-PL" sz="3200" i="0">
                                          <a:latin typeface="Cambria Math" panose="02040503050406030204" pitchFamily="18" charset="0"/>
                                        </a:rPr>
                                        <m:t>0</m:t>
                                      </m:r>
                                    </m:e>
                                  </m:mr>
                                  <m:mr>
                                    <m:e>
                                      <m:r>
                                        <a:rPr lang="pl-PL" sz="3200" i="0" smtClean="0">
                                          <a:solidFill>
                                            <a:srgbClr val="FF0000"/>
                                          </a:solidFill>
                                          <a:latin typeface="Cambria Math" panose="02040503050406030204" pitchFamily="18" charset="0"/>
                                        </a:rPr>
                                        <m:t>0</m:t>
                                      </m:r>
                                    </m:e>
                                  </m:mr>
                                </m:m>
                              </m:e>
                              <m:e>
                                <m:m>
                                  <m:mPr>
                                    <m:mcs>
                                      <m:mc>
                                        <m:mcPr>
                                          <m:count m:val="1"/>
                                          <m:mcJc m:val="center"/>
                                        </m:mcPr>
                                      </m:mc>
                                    </m:mcs>
                                    <m:ctrlPr>
                                      <a:rPr lang="pl-PL" sz="3200" i="1">
                                        <a:latin typeface="Cambria Math" panose="02040503050406030204" pitchFamily="18" charset="0"/>
                                      </a:rPr>
                                    </m:ctrlPr>
                                  </m:mPr>
                                  <m:mr>
                                    <m:e>
                                      <m:f>
                                        <m:fPr>
                                          <m:type m:val="lin"/>
                                          <m:ctrlPr>
                                            <a:rPr lang="pl-PL" sz="3200" i="1">
                                              <a:latin typeface="Cambria Math" panose="02040503050406030204" pitchFamily="18" charset="0"/>
                                            </a:rPr>
                                          </m:ctrlPr>
                                        </m:fPr>
                                        <m:num>
                                          <m:r>
                                            <a:rPr lang="pl-PL" sz="3200" i="0">
                                              <a:latin typeface="Cambria Math" panose="02040503050406030204" pitchFamily="18" charset="0"/>
                                            </a:rPr>
                                            <m:t>1</m:t>
                                          </m:r>
                                        </m:num>
                                        <m:den>
                                          <m:r>
                                            <a:rPr lang="pl-PL" sz="3200" i="0">
                                              <a:latin typeface="Cambria Math" panose="02040503050406030204" pitchFamily="18" charset="0"/>
                                            </a:rPr>
                                            <m:t>6</m:t>
                                          </m:r>
                                        </m:den>
                                      </m:f>
                                    </m:e>
                                  </m:mr>
                                  <m:mr>
                                    <m:e>
                                      <m:r>
                                        <a:rPr lang="pl-PL" sz="3200" i="0" smtClean="0">
                                          <a:solidFill>
                                            <a:srgbClr val="FF0000"/>
                                          </a:solidFill>
                                          <a:latin typeface="Cambria Math" panose="02040503050406030204" pitchFamily="18" charset="0"/>
                                        </a:rPr>
                                        <m:t>0</m:t>
                                      </m:r>
                                    </m:e>
                                  </m:mr>
                                </m:m>
                              </m:e>
                              <m:e>
                                <m:m>
                                  <m:mPr>
                                    <m:mcs>
                                      <m:mc>
                                        <m:mcPr>
                                          <m:count m:val="2"/>
                                          <m:mcJc m:val="center"/>
                                        </m:mcPr>
                                      </m:mc>
                                    </m:mcs>
                                    <m:ctrlPr>
                                      <a:rPr lang="pl-PL" sz="3200" i="1">
                                        <a:latin typeface="Cambria Math" panose="02040503050406030204" pitchFamily="18" charset="0"/>
                                      </a:rPr>
                                    </m:ctrlPr>
                                  </m:mPr>
                                  <m:mr>
                                    <m:e>
                                      <m:m>
                                        <m:mPr>
                                          <m:mcs>
                                            <m:mc>
                                              <m:mcPr>
                                                <m:count m:val="1"/>
                                                <m:mcJc m:val="center"/>
                                              </m:mcPr>
                                            </m:mc>
                                          </m:mcs>
                                          <m:ctrlPr>
                                            <a:rPr lang="pl-PL" sz="3200" i="1">
                                              <a:latin typeface="Cambria Math" panose="02040503050406030204" pitchFamily="18" charset="0"/>
                                            </a:rPr>
                                          </m:ctrlPr>
                                        </m:mPr>
                                        <m:mr>
                                          <m:e>
                                            <m:f>
                                              <m:fPr>
                                                <m:type m:val="lin"/>
                                                <m:ctrlPr>
                                                  <a:rPr lang="pl-PL" sz="3200" i="1">
                                                    <a:latin typeface="Cambria Math" panose="02040503050406030204" pitchFamily="18" charset="0"/>
                                                  </a:rPr>
                                                </m:ctrlPr>
                                              </m:fPr>
                                              <m:num>
                                                <m:r>
                                                  <a:rPr lang="pl-PL" sz="3200" i="0">
                                                    <a:latin typeface="Cambria Math" panose="02040503050406030204" pitchFamily="18" charset="0"/>
                                                  </a:rPr>
                                                  <m:t>5</m:t>
                                                </m:r>
                                              </m:num>
                                              <m:den>
                                                <m:r>
                                                  <a:rPr lang="pl-PL" sz="3200" i="0">
                                                    <a:latin typeface="Cambria Math" panose="02040503050406030204" pitchFamily="18" charset="0"/>
                                                  </a:rPr>
                                                  <m:t>6</m:t>
                                                </m:r>
                                              </m:den>
                                            </m:f>
                                          </m:e>
                                        </m:mr>
                                        <m:mr>
                                          <m:e>
                                            <m:r>
                                              <a:rPr lang="pl-PL" sz="3200" i="0" smtClean="0">
                                                <a:solidFill>
                                                  <a:srgbClr val="FF0000"/>
                                                </a:solidFill>
                                                <a:latin typeface="Cambria Math" panose="02040503050406030204" pitchFamily="18" charset="0"/>
                                              </a:rPr>
                                              <m:t>0</m:t>
                                            </m:r>
                                          </m:e>
                                        </m:mr>
                                      </m:m>
                                    </m:e>
                                    <m:e>
                                      <m:m>
                                        <m:mPr>
                                          <m:mcs>
                                            <m:mc>
                                              <m:mcPr>
                                                <m:count m:val="1"/>
                                                <m:mcJc m:val="center"/>
                                              </m:mcPr>
                                            </m:mc>
                                          </m:mcs>
                                          <m:ctrlPr>
                                            <a:rPr lang="pl-PL" sz="3200" i="1">
                                              <a:latin typeface="Cambria Math" panose="02040503050406030204" pitchFamily="18" charset="0"/>
                                            </a:rPr>
                                          </m:ctrlPr>
                                        </m:mPr>
                                        <m:mr>
                                          <m:e>
                                            <m:r>
                                              <a:rPr lang="pl-PL" sz="3200" i="0">
                                                <a:latin typeface="Cambria Math" panose="02040503050406030204" pitchFamily="18" charset="0"/>
                                              </a:rPr>
                                              <m:t>0</m:t>
                                            </m:r>
                                          </m:e>
                                        </m:mr>
                                        <m:mr>
                                          <m:e>
                                            <m:r>
                                              <a:rPr lang="pl-PL" sz="3200" i="0" smtClean="0">
                                                <a:solidFill>
                                                  <a:srgbClr val="00B050"/>
                                                </a:solidFill>
                                                <a:latin typeface="Cambria Math" panose="02040503050406030204" pitchFamily="18" charset="0"/>
                                              </a:rPr>
                                              <m:t>1</m:t>
                                            </m:r>
                                          </m:e>
                                        </m:mr>
                                      </m:m>
                                    </m:e>
                                  </m:mr>
                                </m:m>
                              </m:e>
                            </m:mr>
                          </m:m>
                        </m:e>
                      </m:d>
                    </m:oMath>
                  </m:oMathPara>
                </a14:m>
                <a:endParaRPr lang="pl-PL" sz="3200" dirty="0"/>
              </a:p>
            </p:txBody>
          </p:sp>
        </mc:Choice>
        <mc:Fallback xmlns="">
          <p:sp>
            <p:nvSpPr>
              <p:cNvPr id="3" name="Prostokąt 2"/>
              <p:cNvSpPr>
                <a:spLocks noRot="1" noChangeAspect="1" noMove="1" noResize="1" noEditPoints="1" noAdjustHandles="1" noChangeArrowheads="1" noChangeShapeType="1" noTextEdit="1"/>
              </p:cNvSpPr>
              <p:nvPr/>
            </p:nvSpPr>
            <p:spPr>
              <a:xfrm>
                <a:off x="5568560" y="2668773"/>
                <a:ext cx="5776379" cy="1948034"/>
              </a:xfrm>
              <a:prstGeom prst="rect">
                <a:avLst/>
              </a:prstGeom>
              <a:blipFill>
                <a:blip r:embed="rId2"/>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2007621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pl-PL" b="1" i="1" dirty="0" err="1">
                <a:solidFill>
                  <a:schemeClr val="accent5">
                    <a:lumMod val="50000"/>
                  </a:schemeClr>
                </a:solidFill>
              </a:rPr>
              <a:t>Surprise</a:t>
            </a:r>
            <a:r>
              <a:rPr lang="pl-PL" b="1" i="1" dirty="0">
                <a:solidFill>
                  <a:schemeClr val="accent5">
                    <a:lumMod val="50000"/>
                  </a:schemeClr>
                </a:solidFill>
              </a:rPr>
              <a:t>, </a:t>
            </a:r>
            <a:r>
              <a:rPr lang="pl-PL" b="1" i="1" dirty="0" err="1">
                <a:solidFill>
                  <a:schemeClr val="accent5">
                    <a:lumMod val="50000"/>
                  </a:schemeClr>
                </a:solidFill>
              </a:rPr>
              <a:t>surprise</a:t>
            </a:r>
            <a:r>
              <a:rPr lang="pl-PL" b="1" i="1" dirty="0">
                <a:solidFill>
                  <a:schemeClr val="accent5">
                    <a:lumMod val="50000"/>
                  </a:schemeClr>
                </a:solidFill>
              </a:rPr>
              <a:t>, ....</a:t>
            </a:r>
          </a:p>
        </p:txBody>
      </p:sp>
      <p:sp>
        <p:nvSpPr>
          <p:cNvPr id="6" name="Prostokąt 5"/>
          <p:cNvSpPr/>
          <p:nvPr/>
        </p:nvSpPr>
        <p:spPr>
          <a:xfrm>
            <a:off x="222394" y="1143000"/>
            <a:ext cx="7161027" cy="544764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BACC6">
                    <a:lumMod val="50000"/>
                  </a:srgbClr>
                </a:solidFill>
                <a:effectLst/>
                <a:uLnTx/>
                <a:uFillTx/>
                <a:latin typeface="Calibri"/>
                <a:ea typeface="+mn-ea"/>
                <a:cs typeface="+mn-cs"/>
              </a:rPr>
              <a:t>There is a Polish saying: The road services were surprised by winter again.  There is also a version: Students were surprised by the session.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l-PL" sz="28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lvl="0" algn="just"/>
            <a:r>
              <a:rPr lang="en-US" sz="2000" b="1" dirty="0">
                <a:solidFill>
                  <a:srgbClr val="4BACC6">
                    <a:lumMod val="50000"/>
                  </a:srgbClr>
                </a:solidFill>
              </a:rPr>
              <a:t>[It is a situation when we all know something is going to happen, we should be prepared, but we are not] </a:t>
            </a:r>
            <a:endParaRPr kumimoji="0" lang="en-US" sz="20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4BACC6">
                  <a:lumMod val="50000"/>
                </a:srgbClr>
              </a:solidFill>
              <a:effectLst/>
              <a:uLnTx/>
              <a:uFillTx/>
              <a:latin typeface="Calibri"/>
              <a:ea typeface="+mn-ea"/>
              <a:cs typeface="+mn-cs"/>
            </a:endParaRPr>
          </a:p>
          <a:p>
            <a:pPr algn="just"/>
            <a:r>
              <a:rPr lang="en-US" sz="2800" b="1" dirty="0">
                <a:solidFill>
                  <a:srgbClr val="4BACC6">
                    <a:lumMod val="50000"/>
                  </a:srgbClr>
                </a:solidFill>
              </a:rPr>
              <a:t>This paper aims to show how to avoid surprises using </a:t>
            </a:r>
            <a:r>
              <a:rPr lang="pl-PL" sz="2800" b="1" dirty="0">
                <a:solidFill>
                  <a:srgbClr val="4BACC6">
                    <a:lumMod val="50000"/>
                  </a:srgbClr>
                </a:solidFill>
              </a:rPr>
              <a:t>AI </a:t>
            </a:r>
            <a:r>
              <a:rPr lang="en-US" sz="2800" b="1" dirty="0">
                <a:solidFill>
                  <a:srgbClr val="4BACC6">
                    <a:lumMod val="50000"/>
                  </a:srgbClr>
                </a:solidFill>
              </a:rPr>
              <a:t>in economics and its teaching</a:t>
            </a:r>
            <a:r>
              <a:rPr lang="pl-PL" sz="2800" b="1" dirty="0">
                <a:solidFill>
                  <a:srgbClr val="4BACC6">
                    <a:lumMod val="50000"/>
                  </a:srgbClr>
                </a:solidFill>
              </a:rPr>
              <a:t> </a:t>
            </a:r>
            <a:r>
              <a:rPr lang="en-US" sz="2800" b="1" dirty="0">
                <a:solidFill>
                  <a:srgbClr val="4BACC6">
                    <a:lumMod val="50000"/>
                  </a:srgbClr>
                </a:solidFill>
              </a:rPr>
              <a:t>(in the long run). We should learn how AI will affect our perception/narration of economic reality.</a:t>
            </a:r>
            <a:endParaRPr kumimoji="0" lang="en-US" sz="2800" b="0" i="0" u="none" strike="noStrike" kern="1200" cap="none" spc="0" normalizeH="0" baseline="0" noProof="0" dirty="0">
              <a:ln>
                <a:noFill/>
              </a:ln>
              <a:solidFill>
                <a:srgbClr val="4BACC6">
                  <a:lumMod val="50000"/>
                </a:srgbClr>
              </a:solidFill>
              <a:effectLst/>
              <a:uLnTx/>
              <a:uFillTx/>
              <a:latin typeface="Calibri"/>
              <a:ea typeface="+mn-ea"/>
              <a:cs typeface="+mn-cs"/>
            </a:endParaRPr>
          </a:p>
        </p:txBody>
      </p:sp>
      <p:pic>
        <p:nvPicPr>
          <p:cNvPr id="5" name="Obraz 4"/>
          <p:cNvPicPr>
            <a:picLocks noChangeAspect="1"/>
          </p:cNvPicPr>
          <p:nvPr/>
        </p:nvPicPr>
        <p:blipFill>
          <a:blip r:embed="rId2"/>
          <a:stretch>
            <a:fillRect/>
          </a:stretch>
        </p:blipFill>
        <p:spPr>
          <a:xfrm>
            <a:off x="7598141" y="1382232"/>
            <a:ext cx="3916920" cy="2946650"/>
          </a:xfrm>
          <a:prstGeom prst="rect">
            <a:avLst/>
          </a:prstGeom>
          <a:ln>
            <a:noFill/>
          </a:ln>
          <a:effectLst>
            <a:outerShdw blurRad="292100" dist="139700" dir="2700000" algn="tl" rotWithShape="0">
              <a:srgbClr val="333333">
                <a:alpha val="65000"/>
              </a:srgbClr>
            </a:outerShdw>
          </a:effectLst>
        </p:spPr>
      </p:pic>
      <p:pic>
        <p:nvPicPr>
          <p:cNvPr id="7" name="Obraz 6"/>
          <p:cNvPicPr>
            <a:picLocks noChangeAspect="1"/>
          </p:cNvPicPr>
          <p:nvPr/>
        </p:nvPicPr>
        <p:blipFill>
          <a:blip r:embed="rId3"/>
          <a:stretch>
            <a:fillRect/>
          </a:stretch>
        </p:blipFill>
        <p:spPr>
          <a:xfrm>
            <a:off x="8027581" y="4000297"/>
            <a:ext cx="3745864" cy="24927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9890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err="1">
                <a:solidFill>
                  <a:schemeClr val="accent5">
                    <a:lumMod val="50000"/>
                  </a:schemeClr>
                </a:solidFill>
              </a:rPr>
              <a:t>DeGroot</a:t>
            </a:r>
            <a:r>
              <a:rPr lang="pl-PL" sz="5400" b="1" dirty="0">
                <a:solidFill>
                  <a:schemeClr val="accent5">
                    <a:lumMod val="50000"/>
                  </a:schemeClr>
                </a:solidFill>
              </a:rPr>
              <a:t> model with troll</a:t>
            </a:r>
            <a:endParaRPr lang="en-GB" sz="5400" b="1" dirty="0">
              <a:solidFill>
                <a:schemeClr val="accent5">
                  <a:lumMod val="50000"/>
                </a:schemeClr>
              </a:solidFill>
            </a:endParaRPr>
          </a:p>
        </p:txBody>
      </p:sp>
      <p:sp useBgFill="1">
        <p:nvSpPr>
          <p:cNvPr id="26" name="pole tekstowe 25"/>
          <p:cNvSpPr txBox="1"/>
          <p:nvPr/>
        </p:nvSpPr>
        <p:spPr>
          <a:xfrm>
            <a:off x="296533" y="1072725"/>
            <a:ext cx="4647689" cy="550920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chemeClr val="accent5">
                    <a:lumMod val="50000"/>
                  </a:schemeClr>
                </a:solidFill>
              </a:rPr>
              <a:t>The introduction of the troll repealed a fundamental assumption of the </a:t>
            </a:r>
            <a:r>
              <a:rPr lang="en-US" sz="3200" b="1" dirty="0" err="1">
                <a:solidFill>
                  <a:schemeClr val="accent5">
                    <a:lumMod val="50000"/>
                  </a:schemeClr>
                </a:solidFill>
              </a:rPr>
              <a:t>DeGroot</a:t>
            </a:r>
            <a:r>
              <a:rPr lang="en-US" sz="3200" b="1" dirty="0">
                <a:solidFill>
                  <a:schemeClr val="accent5">
                    <a:lumMod val="50000"/>
                  </a:schemeClr>
                </a:solidFill>
              </a:rPr>
              <a:t> model: the matrix W does not create a strongly connected graph. We </a:t>
            </a:r>
            <a:r>
              <a:rPr lang="en-US" sz="3200" b="1" dirty="0" err="1">
                <a:solidFill>
                  <a:schemeClr val="accent5">
                    <a:lumMod val="50000"/>
                  </a:schemeClr>
                </a:solidFill>
              </a:rPr>
              <a:t>analysed</a:t>
            </a:r>
            <a:r>
              <a:rPr lang="en-US" sz="3200" b="1" dirty="0">
                <a:solidFill>
                  <a:schemeClr val="accent5">
                    <a:lumMod val="50000"/>
                  </a:schemeClr>
                </a:solidFill>
              </a:rPr>
              <a:t> the impact of abolishing this assumption on the model's </a:t>
            </a:r>
            <a:r>
              <a:rPr lang="en-US" sz="3200" b="1" dirty="0" err="1">
                <a:solidFill>
                  <a:schemeClr val="accent5">
                    <a:lumMod val="50000"/>
                  </a:schemeClr>
                </a:solidFill>
              </a:rPr>
              <a:t>behaviour</a:t>
            </a:r>
            <a:r>
              <a:rPr lang="en-US" sz="3200" b="1" dirty="0">
                <a:solidFill>
                  <a:schemeClr val="accent5">
                    <a:lumMod val="50000"/>
                  </a:schemeClr>
                </a:solidFill>
              </a:rPr>
              <a:t>.</a:t>
            </a:r>
            <a:endParaRPr lang="pl-PL" sz="3200" b="1" dirty="0">
              <a:solidFill>
                <a:schemeClr val="accent5">
                  <a:lumMod val="50000"/>
                </a:schemeClr>
              </a:solidFill>
              <a:latin typeface="Calibri"/>
            </a:endParaRPr>
          </a:p>
        </p:txBody>
      </p:sp>
      <mc:AlternateContent xmlns:mc="http://schemas.openxmlformats.org/markup-compatibility/2006" xmlns:a14="http://schemas.microsoft.com/office/drawing/2010/main">
        <mc:Choice Requires="a14">
          <p:sp>
            <p:nvSpPr>
              <p:cNvPr id="4" name="Prostokąt 3"/>
              <p:cNvSpPr/>
              <p:nvPr/>
            </p:nvSpPr>
            <p:spPr>
              <a:xfrm>
                <a:off x="5241073" y="1321230"/>
                <a:ext cx="6543900" cy="14529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l-PL" sz="2400" i="1" smtClean="0">
                              <a:latin typeface="Cambria Math" panose="02040503050406030204" pitchFamily="18" charset="0"/>
                            </a:rPr>
                          </m:ctrlPr>
                        </m:sSupPr>
                        <m:e>
                          <m:func>
                            <m:funcPr>
                              <m:ctrlPr>
                                <a:rPr lang="pl-PL" sz="2400" i="1">
                                  <a:latin typeface="Cambria Math" panose="02040503050406030204" pitchFamily="18" charset="0"/>
                                </a:rPr>
                              </m:ctrlPr>
                            </m:funcPr>
                            <m:fName>
                              <m:limLow>
                                <m:limLowPr>
                                  <m:ctrlPr>
                                    <a:rPr lang="pl-PL" sz="2400" i="1">
                                      <a:latin typeface="Cambria Math" panose="02040503050406030204" pitchFamily="18" charset="0"/>
                                    </a:rPr>
                                  </m:ctrlPr>
                                </m:limLowPr>
                                <m:e>
                                  <m:r>
                                    <m:rPr>
                                      <m:sty m:val="p"/>
                                    </m:rPr>
                                    <a:rPr lang="pl-PL" sz="2400">
                                      <a:latin typeface="Cambria Math" panose="02040503050406030204" pitchFamily="18" charset="0"/>
                                    </a:rPr>
                                    <m:t>lim</m:t>
                                  </m:r>
                                </m:e>
                                <m:lim>
                                  <m:r>
                                    <m:rPr>
                                      <m:sty m:val="p"/>
                                    </m:rPr>
                                    <a:rPr lang="pl-PL" sz="2400" i="0">
                                      <a:latin typeface="Cambria Math" panose="02040503050406030204" pitchFamily="18" charset="0"/>
                                    </a:rPr>
                                    <m:t>t</m:t>
                                  </m:r>
                                  <m:r>
                                    <a:rPr lang="pl-PL" sz="2400" i="0">
                                      <a:latin typeface="Cambria Math" panose="02040503050406030204" pitchFamily="18" charset="0"/>
                                    </a:rPr>
                                    <m:t>→∞</m:t>
                                  </m:r>
                                </m:lim>
                              </m:limLow>
                            </m:fName>
                            <m:e>
                              <m:r>
                                <m:rPr>
                                  <m:sty m:val="p"/>
                                </m:rPr>
                                <a:rPr lang="pl-PL" sz="2400" i="0">
                                  <a:latin typeface="Cambria Math" panose="02040503050406030204" pitchFamily="18" charset="0"/>
                                </a:rPr>
                                <m:t>x</m:t>
                              </m:r>
                              <m:d>
                                <m:dPr>
                                  <m:ctrlPr>
                                    <a:rPr lang="pl-PL" sz="2400" i="1">
                                      <a:latin typeface="Cambria Math" panose="02040503050406030204" pitchFamily="18" charset="0"/>
                                    </a:rPr>
                                  </m:ctrlPr>
                                </m:dPr>
                                <m:e>
                                  <m:r>
                                    <m:rPr>
                                      <m:sty m:val="p"/>
                                    </m:rPr>
                                    <a:rPr lang="pl-PL" sz="2400" i="0">
                                      <a:latin typeface="Cambria Math" panose="02040503050406030204" pitchFamily="18" charset="0"/>
                                    </a:rPr>
                                    <m:t>t</m:t>
                                  </m:r>
                                </m:e>
                              </m:d>
                            </m:e>
                          </m:func>
                          <m:r>
                            <a:rPr lang="pl-PL" sz="2400" i="0">
                              <a:latin typeface="Cambria Math" panose="02040503050406030204" pitchFamily="18" charset="0"/>
                            </a:rPr>
                            <m:t>= </m:t>
                          </m:r>
                          <m:limLow>
                            <m:limLowPr>
                              <m:ctrlPr>
                                <a:rPr lang="pl-PL" sz="2400" i="1">
                                  <a:latin typeface="Cambria Math" panose="02040503050406030204" pitchFamily="18" charset="0"/>
                                </a:rPr>
                              </m:ctrlPr>
                            </m:limLowPr>
                            <m:e>
                              <m:r>
                                <m:rPr>
                                  <m:sty m:val="p"/>
                                </m:rPr>
                                <a:rPr lang="pl-PL" sz="2400" i="0">
                                  <a:latin typeface="Cambria Math" panose="02040503050406030204" pitchFamily="18" charset="0"/>
                                </a:rPr>
                                <m:t>lim</m:t>
                              </m:r>
                            </m:e>
                            <m:lim>
                              <m:r>
                                <m:rPr>
                                  <m:sty m:val="p"/>
                                </m:rPr>
                                <a:rPr lang="pl-PL" sz="2400" i="0">
                                  <a:latin typeface="Cambria Math" panose="02040503050406030204" pitchFamily="18" charset="0"/>
                                </a:rPr>
                                <m:t>t</m:t>
                              </m:r>
                              <m:r>
                                <a:rPr lang="pl-PL" sz="2400" i="0">
                                  <a:latin typeface="Cambria Math" panose="02040503050406030204" pitchFamily="18" charset="0"/>
                                </a:rPr>
                                <m:t>→∞</m:t>
                              </m:r>
                            </m:lim>
                          </m:limLow>
                          <m:r>
                            <a:rPr lang="pl-PL" sz="2400" i="0">
                              <a:latin typeface="Cambria Math" panose="02040503050406030204" pitchFamily="18" charset="0"/>
                            </a:rPr>
                            <m:t> </m:t>
                          </m:r>
                          <m:r>
                            <m:rPr>
                              <m:sty m:val="p"/>
                            </m:rPr>
                            <a:rPr lang="pl-PL" sz="2400" i="0">
                              <a:latin typeface="Cambria Math" panose="02040503050406030204" pitchFamily="18" charset="0"/>
                            </a:rPr>
                            <m:t>W</m:t>
                          </m:r>
                        </m:e>
                        <m:sup>
                          <m:r>
                            <m:rPr>
                              <m:sty m:val="p"/>
                            </m:rPr>
                            <a:rPr lang="pl-PL" sz="2400" i="0">
                              <a:latin typeface="Cambria Math" panose="02040503050406030204" pitchFamily="18" charset="0"/>
                            </a:rPr>
                            <m:t>t</m:t>
                          </m:r>
                        </m:sup>
                      </m:sSup>
                      <m:r>
                        <m:rPr>
                          <m:sty m:val="p"/>
                        </m:rPr>
                        <a:rPr lang="pl-PL" sz="2400" i="0">
                          <a:latin typeface="Cambria Math" panose="02040503050406030204" pitchFamily="18" charset="0"/>
                        </a:rPr>
                        <m:t>x</m:t>
                      </m:r>
                      <m:d>
                        <m:dPr>
                          <m:ctrlPr>
                            <a:rPr lang="pl-PL" sz="2400" i="1">
                              <a:latin typeface="Cambria Math" panose="02040503050406030204" pitchFamily="18" charset="0"/>
                            </a:rPr>
                          </m:ctrlPr>
                        </m:dPr>
                        <m:e>
                          <m:r>
                            <a:rPr lang="pl-PL" sz="2400" i="0">
                              <a:latin typeface="Cambria Math" panose="02040503050406030204" pitchFamily="18" charset="0"/>
                            </a:rPr>
                            <m:t>0</m:t>
                          </m:r>
                        </m:e>
                      </m:d>
                      <m:r>
                        <a:rPr lang="pl-PL" sz="2400" i="0">
                          <a:latin typeface="Cambria Math" panose="02040503050406030204" pitchFamily="18" charset="0"/>
                        </a:rPr>
                        <m:t>=</m:t>
                      </m:r>
                      <m:d>
                        <m:dPr>
                          <m:begChr m:val="["/>
                          <m:endChr m:val="]"/>
                          <m:ctrlPr>
                            <a:rPr lang="pl-PL" sz="2400" i="1">
                              <a:latin typeface="Cambria Math" panose="02040503050406030204" pitchFamily="18" charset="0"/>
                            </a:rPr>
                          </m:ctrlPr>
                        </m:dPr>
                        <m:e>
                          <m:m>
                            <m:mPr>
                              <m:mcs>
                                <m:mc>
                                  <m:mcPr>
                                    <m:count m:val="4"/>
                                    <m:mcJc m:val="center"/>
                                  </m:mcPr>
                                </m:mc>
                              </m:mcs>
                              <m:ctrlPr>
                                <a:rPr lang="pl-PL" sz="2400" i="1">
                                  <a:latin typeface="Cambria Math" panose="02040503050406030204" pitchFamily="18" charset="0"/>
                                </a:rPr>
                              </m:ctrlPr>
                            </m:mPr>
                            <m:mr>
                              <m:e>
                                <m:r>
                                  <a:rPr lang="pl-PL" sz="2400" i="0">
                                    <a:latin typeface="Cambria Math" panose="02040503050406030204" pitchFamily="18" charset="0"/>
                                  </a:rPr>
                                  <m:t>0</m:t>
                                </m:r>
                              </m:e>
                              <m:e>
                                <m:r>
                                  <a:rPr lang="pl-PL" sz="2400" i="0">
                                    <a:latin typeface="Cambria Math" panose="02040503050406030204" pitchFamily="18" charset="0"/>
                                  </a:rPr>
                                  <m:t>0</m:t>
                                </m:r>
                              </m:e>
                              <m:e>
                                <m:r>
                                  <a:rPr lang="pl-PL" sz="2400" i="0">
                                    <a:latin typeface="Cambria Math" panose="02040503050406030204" pitchFamily="18" charset="0"/>
                                  </a:rPr>
                                  <m:t>⋯</m:t>
                                </m:r>
                              </m:e>
                              <m:e>
                                <m:r>
                                  <a:rPr lang="pl-PL" sz="2400" i="0">
                                    <a:latin typeface="Cambria Math" panose="02040503050406030204" pitchFamily="18" charset="0"/>
                                  </a:rPr>
                                  <m:t>1</m:t>
                                </m:r>
                              </m:e>
                            </m:mr>
                            <m:mr>
                              <m:e>
                                <m:r>
                                  <a:rPr lang="pl-PL" sz="2400" i="0">
                                    <a:latin typeface="Cambria Math" panose="02040503050406030204" pitchFamily="18" charset="0"/>
                                  </a:rPr>
                                  <m:t>0</m:t>
                                </m:r>
                              </m:e>
                              <m:e>
                                <m:r>
                                  <a:rPr lang="pl-PL" sz="2400" i="0">
                                    <a:latin typeface="Cambria Math" panose="02040503050406030204" pitchFamily="18" charset="0"/>
                                  </a:rPr>
                                  <m:t>⋱</m:t>
                                </m:r>
                              </m:e>
                              <m:e>
                                <m:r>
                                  <a:rPr lang="pl-PL" sz="2400" i="0">
                                    <a:latin typeface="Cambria Math" panose="02040503050406030204" pitchFamily="18" charset="0"/>
                                  </a:rPr>
                                  <m:t>0</m:t>
                                </m:r>
                              </m:e>
                              <m:e>
                                <m:r>
                                  <a:rPr lang="pl-PL" sz="2400" i="0">
                                    <a:latin typeface="Cambria Math" panose="02040503050406030204" pitchFamily="18" charset="0"/>
                                  </a:rPr>
                                  <m:t>⋮</m:t>
                                </m:r>
                              </m:e>
                            </m:mr>
                            <m:mr>
                              <m:e>
                                <m:r>
                                  <a:rPr lang="pl-PL" sz="2400" i="0">
                                    <a:latin typeface="Cambria Math" panose="02040503050406030204" pitchFamily="18" charset="0"/>
                                  </a:rPr>
                                  <m:t>0</m:t>
                                </m:r>
                              </m:e>
                              <m:e>
                                <m:r>
                                  <a:rPr lang="pl-PL" sz="2400" i="0">
                                    <a:latin typeface="Cambria Math" panose="02040503050406030204" pitchFamily="18" charset="0"/>
                                  </a:rPr>
                                  <m:t>0</m:t>
                                </m:r>
                              </m:e>
                              <m:e>
                                <m:r>
                                  <a:rPr lang="pl-PL" sz="2400" i="0">
                                    <a:latin typeface="Cambria Math" panose="02040503050406030204" pitchFamily="18" charset="0"/>
                                  </a:rPr>
                                  <m:t>0</m:t>
                                </m:r>
                              </m:e>
                              <m:e>
                                <m:r>
                                  <a:rPr lang="pl-PL" sz="2400" i="0">
                                    <a:latin typeface="Cambria Math" panose="02040503050406030204" pitchFamily="18" charset="0"/>
                                  </a:rPr>
                                  <m:t>1</m:t>
                                </m:r>
                              </m:e>
                            </m:mr>
                            <m:mr>
                              <m:e>
                                <m:r>
                                  <a:rPr lang="pl-PL" sz="2400" i="0">
                                    <a:latin typeface="Cambria Math" panose="02040503050406030204" pitchFamily="18" charset="0"/>
                                  </a:rPr>
                                  <m:t>0</m:t>
                                </m:r>
                              </m:e>
                              <m:e>
                                <m:r>
                                  <a:rPr lang="pl-PL" sz="2400" i="0">
                                    <a:latin typeface="Cambria Math" panose="02040503050406030204" pitchFamily="18" charset="0"/>
                                  </a:rPr>
                                  <m:t>0</m:t>
                                </m:r>
                              </m:e>
                              <m:e>
                                <m:r>
                                  <a:rPr lang="pl-PL" sz="2400" i="0">
                                    <a:latin typeface="Cambria Math" panose="02040503050406030204" pitchFamily="18" charset="0"/>
                                  </a:rPr>
                                  <m:t>0</m:t>
                                </m:r>
                              </m:e>
                              <m:e>
                                <m:r>
                                  <a:rPr lang="pl-PL" sz="2400" i="0">
                                    <a:latin typeface="Cambria Math" panose="02040503050406030204" pitchFamily="18" charset="0"/>
                                  </a:rPr>
                                  <m:t>1</m:t>
                                </m:r>
                              </m:e>
                            </m:mr>
                          </m:m>
                        </m:e>
                      </m:d>
                      <m:r>
                        <m:rPr>
                          <m:sty m:val="p"/>
                        </m:rPr>
                        <a:rPr lang="pl-PL" sz="2400" i="0">
                          <a:latin typeface="Cambria Math" panose="02040503050406030204" pitchFamily="18" charset="0"/>
                        </a:rPr>
                        <m:t>x</m:t>
                      </m:r>
                      <m:d>
                        <m:dPr>
                          <m:ctrlPr>
                            <a:rPr lang="pl-PL" sz="2400" i="1">
                              <a:latin typeface="Cambria Math" panose="02040503050406030204" pitchFamily="18" charset="0"/>
                            </a:rPr>
                          </m:ctrlPr>
                        </m:dPr>
                        <m:e>
                          <m:r>
                            <a:rPr lang="pl-PL" sz="2400" i="0">
                              <a:latin typeface="Cambria Math" panose="02040503050406030204" pitchFamily="18" charset="0"/>
                            </a:rPr>
                            <m:t>0</m:t>
                          </m:r>
                        </m:e>
                      </m:d>
                    </m:oMath>
                  </m:oMathPara>
                </a14:m>
                <a:endParaRPr lang="pl-PL" sz="2400" dirty="0"/>
              </a:p>
            </p:txBody>
          </p:sp>
        </mc:Choice>
        <mc:Fallback xmlns="">
          <p:sp>
            <p:nvSpPr>
              <p:cNvPr id="4" name="Prostokąt 3"/>
              <p:cNvSpPr>
                <a:spLocks noRot="1" noChangeAspect="1" noMove="1" noResize="1" noEditPoints="1" noAdjustHandles="1" noChangeArrowheads="1" noChangeShapeType="1" noTextEdit="1"/>
              </p:cNvSpPr>
              <p:nvPr/>
            </p:nvSpPr>
            <p:spPr>
              <a:xfrm>
                <a:off x="5241073" y="1321230"/>
                <a:ext cx="6543900" cy="1452962"/>
              </a:xfrm>
              <a:prstGeom prst="rect">
                <a:avLst/>
              </a:prstGeom>
              <a:blipFill>
                <a:blip r:embed="rId2"/>
                <a:stretch>
                  <a:fillRect/>
                </a:stretch>
              </a:blipFill>
            </p:spPr>
            <p:txBody>
              <a:bodyPr/>
              <a:lstStyle/>
              <a:p>
                <a:r>
                  <a:rPr lang="pl-PL">
                    <a:noFill/>
                  </a:rPr>
                  <a:t> </a:t>
                </a:r>
              </a:p>
            </p:txBody>
          </p:sp>
        </mc:Fallback>
      </mc:AlternateContent>
      <p:sp useBgFill="1">
        <p:nvSpPr>
          <p:cNvPr id="7" name="pole tekstowe 6"/>
          <p:cNvSpPr txBox="1"/>
          <p:nvPr/>
        </p:nvSpPr>
        <p:spPr>
          <a:xfrm>
            <a:off x="5241073" y="3042495"/>
            <a:ext cx="6660348" cy="353943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chemeClr val="accent5">
                    <a:lumMod val="50000"/>
                  </a:schemeClr>
                </a:solidFill>
              </a:rPr>
              <a:t>It is not an interesting algebraic solution, but it is interesting how the system behaves. We can distinguish two states of the system: </a:t>
            </a:r>
          </a:p>
          <a:p>
            <a:pPr marL="457200" indent="-457200" algn="just">
              <a:buFont typeface="Arial" panose="020B0604020202020204" pitchFamily="34" charset="0"/>
              <a:buChar char="•"/>
              <a:defRPr/>
            </a:pPr>
            <a:r>
              <a:rPr lang="en-US" sz="3200" b="1" dirty="0">
                <a:solidFill>
                  <a:schemeClr val="accent5">
                    <a:lumMod val="50000"/>
                  </a:schemeClr>
                </a:solidFill>
              </a:rPr>
              <a:t>The first phase of merging agents </a:t>
            </a:r>
          </a:p>
          <a:p>
            <a:pPr marL="457200" indent="-457200" algn="just">
              <a:buFont typeface="Arial" panose="020B0604020202020204" pitchFamily="34" charset="0"/>
              <a:buChar char="•"/>
              <a:defRPr/>
            </a:pPr>
            <a:r>
              <a:rPr lang="en-US" sz="3200" b="1" dirty="0">
                <a:solidFill>
                  <a:schemeClr val="accent5">
                    <a:lumMod val="50000"/>
                  </a:schemeClr>
                </a:solidFill>
              </a:rPr>
              <a:t>The second phase of graph degeneracy</a:t>
            </a:r>
          </a:p>
        </p:txBody>
      </p:sp>
    </p:spTree>
    <p:extLst>
      <p:ext uri="{BB962C8B-B14F-4D97-AF65-F5344CB8AC3E}">
        <p14:creationId xmlns:p14="http://schemas.microsoft.com/office/powerpoint/2010/main" val="1707422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err="1">
                <a:solidFill>
                  <a:schemeClr val="accent5">
                    <a:lumMod val="50000"/>
                  </a:schemeClr>
                </a:solidFill>
              </a:rPr>
              <a:t>DeGroot</a:t>
            </a:r>
            <a:r>
              <a:rPr lang="pl-PL" sz="5400" b="1" dirty="0">
                <a:solidFill>
                  <a:schemeClr val="accent5">
                    <a:lumMod val="50000"/>
                  </a:schemeClr>
                </a:solidFill>
              </a:rPr>
              <a:t> model with troll</a:t>
            </a:r>
            <a:endParaRPr lang="en-GB" sz="5400" b="1" dirty="0">
              <a:solidFill>
                <a:schemeClr val="accent5">
                  <a:lumMod val="50000"/>
                </a:schemeClr>
              </a:solidFill>
            </a:endParaRPr>
          </a:p>
        </p:txBody>
      </p:sp>
      <p:sp useBgFill="1">
        <p:nvSpPr>
          <p:cNvPr id="26" name="pole tekstowe 25"/>
          <p:cNvSpPr txBox="1"/>
          <p:nvPr/>
        </p:nvSpPr>
        <p:spPr>
          <a:xfrm>
            <a:off x="155575" y="807571"/>
            <a:ext cx="9275504" cy="584775"/>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rgbClr val="4BACC6">
                    <a:lumMod val="50000"/>
                  </a:srgbClr>
                </a:solidFill>
              </a:rPr>
              <a:t>- Merging phase - the graph becomes complete</a:t>
            </a:r>
            <a:endParaRPr lang="pl-PL" sz="3200" b="1" dirty="0">
              <a:solidFill>
                <a:srgbClr val="4BACC6">
                  <a:lumMod val="50000"/>
                </a:srgbClr>
              </a:solidFill>
              <a:latin typeface="Calibri"/>
            </a:endParaRPr>
          </a:p>
        </p:txBody>
      </p:sp>
      <p:sp>
        <p:nvSpPr>
          <p:cNvPr id="7" name="AutoShape 2" descr="Plot objec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9" name="Obraz 8"/>
          <p:cNvPicPr>
            <a:picLocks noChangeAspect="1"/>
          </p:cNvPicPr>
          <p:nvPr/>
        </p:nvPicPr>
        <p:blipFill>
          <a:blip r:embed="rId2"/>
          <a:stretch>
            <a:fillRect/>
          </a:stretch>
        </p:blipFill>
        <p:spPr>
          <a:xfrm>
            <a:off x="234176" y="1363204"/>
            <a:ext cx="11519209" cy="5259473"/>
          </a:xfrm>
          <a:prstGeom prst="rect">
            <a:avLst/>
          </a:prstGeom>
        </p:spPr>
      </p:pic>
    </p:spTree>
    <p:extLst>
      <p:ext uri="{BB962C8B-B14F-4D97-AF65-F5344CB8AC3E}">
        <p14:creationId xmlns:p14="http://schemas.microsoft.com/office/powerpoint/2010/main" val="1263637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err="1">
                <a:solidFill>
                  <a:schemeClr val="accent5">
                    <a:lumMod val="50000"/>
                  </a:schemeClr>
                </a:solidFill>
              </a:rPr>
              <a:t>DeGroot</a:t>
            </a:r>
            <a:r>
              <a:rPr lang="pl-PL" sz="5400" b="1" dirty="0">
                <a:solidFill>
                  <a:schemeClr val="accent5">
                    <a:lumMod val="50000"/>
                  </a:schemeClr>
                </a:solidFill>
              </a:rPr>
              <a:t> model with troll</a:t>
            </a:r>
            <a:endParaRPr lang="en-GB" sz="5400" b="1" dirty="0">
              <a:solidFill>
                <a:schemeClr val="accent5">
                  <a:lumMod val="50000"/>
                </a:schemeClr>
              </a:solidFill>
            </a:endParaRPr>
          </a:p>
        </p:txBody>
      </p:sp>
      <p:sp useBgFill="1">
        <p:nvSpPr>
          <p:cNvPr id="26" name="pole tekstowe 25"/>
          <p:cNvSpPr txBox="1"/>
          <p:nvPr/>
        </p:nvSpPr>
        <p:spPr>
          <a:xfrm>
            <a:off x="460375" y="836712"/>
            <a:ext cx="8756453" cy="584775"/>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rgbClr val="4BACC6">
                    <a:lumMod val="50000"/>
                  </a:srgbClr>
                </a:solidFill>
              </a:rPr>
              <a:t>The second phase: graph degenerating</a:t>
            </a:r>
            <a:r>
              <a:rPr lang="pl-PL" sz="3200" b="1" dirty="0">
                <a:solidFill>
                  <a:srgbClr val="4BACC6">
                    <a:lumMod val="50000"/>
                  </a:srgbClr>
                </a:solidFill>
                <a:latin typeface="Calibri"/>
              </a:rPr>
              <a:t> </a:t>
            </a:r>
          </a:p>
        </p:txBody>
      </p:sp>
      <p:sp>
        <p:nvSpPr>
          <p:cNvPr id="7" name="AutoShape 2" descr="Plot objec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3" name="Obraz 2"/>
          <p:cNvPicPr>
            <a:picLocks noChangeAspect="1"/>
          </p:cNvPicPr>
          <p:nvPr/>
        </p:nvPicPr>
        <p:blipFill>
          <a:blip r:embed="rId2"/>
          <a:stretch>
            <a:fillRect/>
          </a:stretch>
        </p:blipFill>
        <p:spPr>
          <a:xfrm>
            <a:off x="345688" y="1360448"/>
            <a:ext cx="11430000" cy="5239906"/>
          </a:xfrm>
          <a:prstGeom prst="rect">
            <a:avLst/>
          </a:prstGeom>
        </p:spPr>
      </p:pic>
    </p:spTree>
    <p:extLst>
      <p:ext uri="{BB962C8B-B14F-4D97-AF65-F5344CB8AC3E}">
        <p14:creationId xmlns:p14="http://schemas.microsoft.com/office/powerpoint/2010/main" val="3734382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err="1">
                <a:solidFill>
                  <a:schemeClr val="accent5">
                    <a:lumMod val="50000"/>
                  </a:schemeClr>
                </a:solidFill>
              </a:rPr>
              <a:t>DeGroot</a:t>
            </a:r>
            <a:r>
              <a:rPr lang="pl-PL" sz="5400" b="1" dirty="0">
                <a:solidFill>
                  <a:schemeClr val="accent5">
                    <a:lumMod val="50000"/>
                  </a:schemeClr>
                </a:solidFill>
              </a:rPr>
              <a:t> model with troll</a:t>
            </a:r>
            <a:endParaRPr lang="en-GB" sz="5400" b="1" dirty="0">
              <a:solidFill>
                <a:schemeClr val="accent5">
                  <a:lumMod val="50000"/>
                </a:schemeClr>
              </a:solidFill>
            </a:endParaRPr>
          </a:p>
        </p:txBody>
      </p:sp>
      <p:sp useBgFill="1">
        <p:nvSpPr>
          <p:cNvPr id="26" name="pole tekstowe 25"/>
          <p:cNvSpPr txBox="1"/>
          <p:nvPr/>
        </p:nvSpPr>
        <p:spPr>
          <a:xfrm>
            <a:off x="167266" y="1025662"/>
            <a:ext cx="9831076" cy="550920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chemeClr val="accent5">
                    <a:lumMod val="50000"/>
                  </a:schemeClr>
                </a:solidFill>
              </a:rPr>
              <a:t>It does not matter whether the troll believes (1) or not (0) - the system is heading towards the troll's opinion anyway.</a:t>
            </a:r>
          </a:p>
          <a:p>
            <a:pPr algn="just">
              <a:defRPr/>
            </a:pPr>
            <a:endParaRPr lang="en-US" sz="3200" b="1" dirty="0">
              <a:solidFill>
                <a:schemeClr val="accent5">
                  <a:lumMod val="50000"/>
                </a:schemeClr>
              </a:solidFill>
            </a:endParaRPr>
          </a:p>
          <a:p>
            <a:pPr algn="just">
              <a:defRPr/>
            </a:pPr>
            <a:r>
              <a:rPr lang="en-US" sz="3200" b="1" dirty="0">
                <a:solidFill>
                  <a:schemeClr val="accent5">
                    <a:lumMod val="50000"/>
                  </a:schemeClr>
                </a:solidFill>
              </a:rPr>
              <a:t>The model shows two phenomena:</a:t>
            </a:r>
          </a:p>
          <a:p>
            <a:pPr algn="just">
              <a:defRPr/>
            </a:pPr>
            <a:endParaRPr lang="en-US" sz="3200" b="1" dirty="0">
              <a:solidFill>
                <a:schemeClr val="accent5">
                  <a:lumMod val="50000"/>
                </a:schemeClr>
              </a:solidFill>
            </a:endParaRPr>
          </a:p>
          <a:p>
            <a:pPr marL="457200" indent="-457200" algn="just">
              <a:buFont typeface="Arial" panose="020B0604020202020204" pitchFamily="34" charset="0"/>
              <a:buChar char="•"/>
              <a:defRPr/>
            </a:pPr>
            <a:r>
              <a:rPr lang="en-US" sz="3200" b="1" dirty="0">
                <a:solidFill>
                  <a:schemeClr val="accent5">
                    <a:lumMod val="50000"/>
                  </a:schemeClr>
                </a:solidFill>
              </a:rPr>
              <a:t>The illusory truth effect (repetition effect) - This is the tendency to believe that false information is correct when repeatedly repeated (Hasher et. al, 1977)</a:t>
            </a:r>
          </a:p>
          <a:p>
            <a:pPr marL="457200" indent="-457200" algn="just">
              <a:buFont typeface="Arial" panose="020B0604020202020204" pitchFamily="34" charset="0"/>
              <a:buChar char="•"/>
              <a:defRPr/>
            </a:pPr>
            <a:r>
              <a:rPr lang="en-US" sz="3200" b="1" dirty="0">
                <a:solidFill>
                  <a:schemeClr val="accent5">
                    <a:lumMod val="50000"/>
                  </a:schemeClr>
                </a:solidFill>
              </a:rPr>
              <a:t>The salami tactic - slow change that goes unnoticed - is socially acceptable (</a:t>
            </a:r>
            <a:r>
              <a:rPr lang="en-US" sz="3200" b="1" dirty="0" err="1">
                <a:solidFill>
                  <a:schemeClr val="accent5">
                    <a:lumMod val="50000"/>
                  </a:schemeClr>
                </a:solidFill>
              </a:rPr>
              <a:t>Enh</a:t>
            </a:r>
            <a:r>
              <a:rPr lang="en-US" sz="3200" b="1" dirty="0">
                <a:solidFill>
                  <a:schemeClr val="accent5">
                    <a:lumMod val="50000"/>
                  </a:schemeClr>
                </a:solidFill>
              </a:rPr>
              <a:t>, 2010).</a:t>
            </a:r>
            <a:endParaRPr lang="pl-PL" sz="3000" b="1" dirty="0">
              <a:solidFill>
                <a:schemeClr val="accent5">
                  <a:lumMod val="50000"/>
                </a:schemeClr>
              </a:solidFill>
              <a:latin typeface="Calibri"/>
            </a:endParaRPr>
          </a:p>
        </p:txBody>
      </p:sp>
      <p:pic>
        <p:nvPicPr>
          <p:cNvPr id="3" name="Obraz 2"/>
          <p:cNvPicPr>
            <a:picLocks noChangeAspect="1"/>
          </p:cNvPicPr>
          <p:nvPr/>
        </p:nvPicPr>
        <p:blipFill rotWithShape="1">
          <a:blip r:embed="rId2"/>
          <a:srcRect l="67998"/>
          <a:stretch/>
        </p:blipFill>
        <p:spPr>
          <a:xfrm>
            <a:off x="9998342" y="1520456"/>
            <a:ext cx="1946414" cy="1967436"/>
          </a:xfrm>
          <a:prstGeom prst="rect">
            <a:avLst/>
          </a:prstGeom>
        </p:spPr>
      </p:pic>
      <p:pic>
        <p:nvPicPr>
          <p:cNvPr id="5" name="Obraz 4"/>
          <p:cNvPicPr>
            <a:picLocks noChangeAspect="1"/>
          </p:cNvPicPr>
          <p:nvPr/>
        </p:nvPicPr>
        <p:blipFill rotWithShape="1">
          <a:blip r:embed="rId3"/>
          <a:srcRect l="67593"/>
          <a:stretch/>
        </p:blipFill>
        <p:spPr>
          <a:xfrm>
            <a:off x="10154093" y="3780262"/>
            <a:ext cx="1658679" cy="1964379"/>
          </a:xfrm>
          <a:prstGeom prst="rect">
            <a:avLst/>
          </a:prstGeom>
        </p:spPr>
      </p:pic>
    </p:spTree>
    <p:extLst>
      <p:ext uri="{BB962C8B-B14F-4D97-AF65-F5344CB8AC3E}">
        <p14:creationId xmlns:p14="http://schemas.microsoft.com/office/powerpoint/2010/main" val="2287288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err="1">
                <a:solidFill>
                  <a:schemeClr val="accent5">
                    <a:lumMod val="50000"/>
                  </a:schemeClr>
                </a:solidFill>
              </a:rPr>
              <a:t>Epistemic</a:t>
            </a:r>
            <a:r>
              <a:rPr lang="pl-PL" sz="5400" b="1" dirty="0">
                <a:solidFill>
                  <a:schemeClr val="accent5">
                    <a:lumMod val="50000"/>
                  </a:schemeClr>
                </a:solidFill>
              </a:rPr>
              <a:t> </a:t>
            </a:r>
            <a:r>
              <a:rPr lang="pl-PL" sz="5400" b="1" dirty="0" err="1">
                <a:solidFill>
                  <a:schemeClr val="accent5">
                    <a:lumMod val="50000"/>
                  </a:schemeClr>
                </a:solidFill>
              </a:rPr>
              <a:t>Uncertainty</a:t>
            </a:r>
            <a:endParaRPr lang="en-GB" sz="5400" b="1" dirty="0">
              <a:solidFill>
                <a:schemeClr val="accent5">
                  <a:lumMod val="50000"/>
                </a:schemeClr>
              </a:solidFill>
            </a:endParaRPr>
          </a:p>
        </p:txBody>
      </p:sp>
      <p:sp useBgFill="1">
        <p:nvSpPr>
          <p:cNvPr id="26" name="pole tekstowe 25"/>
          <p:cNvSpPr txBox="1"/>
          <p:nvPr/>
        </p:nvSpPr>
        <p:spPr>
          <a:xfrm>
            <a:off x="321093" y="1280842"/>
            <a:ext cx="11549813" cy="5016758"/>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chemeClr val="accent5">
                    <a:lumMod val="50000"/>
                  </a:schemeClr>
                </a:solidFill>
              </a:rPr>
              <a:t>Epistemic uncertainty - mainly refers to uncertainty arising from a lack of knowledge or statistical evidence. But in the case of an algorithmic troll, it will be the propagation of the 'statistically' strongest narrative too.  </a:t>
            </a:r>
          </a:p>
          <a:p>
            <a:pPr algn="just">
              <a:defRPr/>
            </a:pPr>
            <a:endParaRPr lang="en-US" sz="3200" b="1" dirty="0">
              <a:solidFill>
                <a:schemeClr val="accent5">
                  <a:lumMod val="50000"/>
                </a:schemeClr>
              </a:solidFill>
            </a:endParaRPr>
          </a:p>
          <a:p>
            <a:pPr algn="just">
              <a:defRPr/>
            </a:pPr>
            <a:r>
              <a:rPr lang="en-US" sz="3200" b="1" dirty="0">
                <a:solidFill>
                  <a:schemeClr val="accent5">
                    <a:lumMod val="50000"/>
                  </a:schemeClr>
                </a:solidFill>
              </a:rPr>
              <a:t>AI can propagate </a:t>
            </a:r>
            <a:r>
              <a:rPr lang="en-US" sz="3200" b="1" dirty="0" err="1">
                <a:solidFill>
                  <a:schemeClr val="accent5">
                    <a:lumMod val="50000"/>
                  </a:schemeClr>
                </a:solidFill>
              </a:rPr>
              <a:t>i</a:t>
            </a:r>
            <a:r>
              <a:rPr lang="en-US" sz="3200" b="1" dirty="0">
                <a:solidFill>
                  <a:schemeClr val="accent5">
                    <a:lumMod val="50000"/>
                  </a:schemeClr>
                </a:solidFill>
              </a:rPr>
              <a:t>) misconceptions about economics (dominance of orthodox economics) ii) discrimination against social groups that are misrepresented in available databases (AI will omit information about these groups as 'statistically insignificant), iii) misinterpretation of facts </a:t>
            </a:r>
            <a:endParaRPr lang="pl-PL" sz="3000" b="1" dirty="0">
              <a:solidFill>
                <a:schemeClr val="accent5">
                  <a:lumMod val="50000"/>
                </a:schemeClr>
              </a:solidFill>
              <a:latin typeface="Calibri"/>
            </a:endParaRPr>
          </a:p>
        </p:txBody>
      </p:sp>
    </p:spTree>
    <p:extLst>
      <p:ext uri="{BB962C8B-B14F-4D97-AF65-F5344CB8AC3E}">
        <p14:creationId xmlns:p14="http://schemas.microsoft.com/office/powerpoint/2010/main" val="1917121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pl-PL" sz="5400" b="1" dirty="0" err="1">
                <a:solidFill>
                  <a:schemeClr val="accent5">
                    <a:lumMod val="50000"/>
                  </a:schemeClr>
                </a:solidFill>
              </a:rPr>
              <a:t>Epistemic</a:t>
            </a:r>
            <a:r>
              <a:rPr lang="pl-PL" sz="5400" b="1" dirty="0">
                <a:solidFill>
                  <a:schemeClr val="accent5">
                    <a:lumMod val="50000"/>
                  </a:schemeClr>
                </a:solidFill>
              </a:rPr>
              <a:t> </a:t>
            </a:r>
            <a:r>
              <a:rPr lang="pl-PL" sz="5400" b="1" dirty="0" err="1">
                <a:solidFill>
                  <a:schemeClr val="accent5">
                    <a:lumMod val="50000"/>
                  </a:schemeClr>
                </a:solidFill>
              </a:rPr>
              <a:t>Uncertainty</a:t>
            </a:r>
            <a:endParaRPr lang="en-GB" sz="5400" b="1" dirty="0">
              <a:solidFill>
                <a:schemeClr val="accent5">
                  <a:lumMod val="50000"/>
                </a:schemeClr>
              </a:solidFill>
            </a:endParaRPr>
          </a:p>
        </p:txBody>
      </p:sp>
      <p:sp useBgFill="1">
        <p:nvSpPr>
          <p:cNvPr id="26" name="pole tekstowe 25"/>
          <p:cNvSpPr txBox="1"/>
          <p:nvPr/>
        </p:nvSpPr>
        <p:spPr>
          <a:xfrm>
            <a:off x="401182" y="1078825"/>
            <a:ext cx="11411589" cy="1077218"/>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chemeClr val="accent5">
                    <a:lumMod val="50000"/>
                  </a:schemeClr>
                </a:solidFill>
              </a:rPr>
              <a:t>Misinterpretation of facts may </a:t>
            </a:r>
            <a:r>
              <a:rPr lang="pl-PL" sz="3200" b="1" dirty="0">
                <a:solidFill>
                  <a:schemeClr val="accent5">
                    <a:lumMod val="50000"/>
                  </a:schemeClr>
                </a:solidFill>
              </a:rPr>
              <a:t>be</a:t>
            </a:r>
            <a:r>
              <a:rPr lang="en-US" sz="3200" b="1" dirty="0">
                <a:solidFill>
                  <a:schemeClr val="accent5">
                    <a:lumMod val="50000"/>
                  </a:schemeClr>
                </a:solidFill>
              </a:rPr>
              <a:t> caused by even minimal distortions.</a:t>
            </a:r>
            <a:endParaRPr lang="pl-PL" sz="3000" b="1" dirty="0">
              <a:solidFill>
                <a:schemeClr val="accent5">
                  <a:lumMod val="50000"/>
                </a:schemeClr>
              </a:solidFill>
              <a:latin typeface="Calibri"/>
            </a:endParaRPr>
          </a:p>
        </p:txBody>
      </p:sp>
      <p:pic>
        <p:nvPicPr>
          <p:cNvPr id="4" name="Obraz 3"/>
          <p:cNvPicPr>
            <a:picLocks noChangeAspect="1"/>
          </p:cNvPicPr>
          <p:nvPr/>
        </p:nvPicPr>
        <p:blipFill>
          <a:blip r:embed="rId2"/>
          <a:stretch>
            <a:fillRect/>
          </a:stretch>
        </p:blipFill>
        <p:spPr>
          <a:xfrm>
            <a:off x="2046659" y="2296653"/>
            <a:ext cx="6757101" cy="3073028"/>
          </a:xfrm>
          <a:prstGeom prst="rect">
            <a:avLst/>
          </a:prstGeom>
          <a:ln>
            <a:noFill/>
          </a:ln>
          <a:effectLst>
            <a:outerShdw blurRad="292100" dist="139700" dir="2700000" algn="tl" rotWithShape="0">
              <a:srgbClr val="333333">
                <a:alpha val="65000"/>
              </a:srgbClr>
            </a:outerShdw>
          </a:effectLst>
        </p:spPr>
      </p:pic>
      <p:sp>
        <p:nvSpPr>
          <p:cNvPr id="6" name="Prostokąt 5"/>
          <p:cNvSpPr/>
          <p:nvPr/>
        </p:nvSpPr>
        <p:spPr>
          <a:xfrm>
            <a:off x="8212072" y="5510292"/>
            <a:ext cx="2700670" cy="954107"/>
          </a:xfrm>
          <a:prstGeom prst="rect">
            <a:avLst/>
          </a:prstGeom>
        </p:spPr>
        <p:txBody>
          <a:bodyPr wrap="square">
            <a:spAutoFit/>
          </a:bodyPr>
          <a:lstStyle/>
          <a:p>
            <a:r>
              <a:rPr lang="pl-PL" sz="1400" dirty="0">
                <a:hlinkClick r:id="rId3"/>
              </a:rPr>
              <a:t>https://c3.ai/introduction-what-is-machine-learning/ensuring-algorithm-robustness/</a:t>
            </a:r>
            <a:endParaRPr lang="pl-PL" sz="1400" dirty="0"/>
          </a:p>
          <a:p>
            <a:endParaRPr lang="pl-PL" sz="1400" dirty="0"/>
          </a:p>
        </p:txBody>
      </p:sp>
    </p:spTree>
    <p:extLst>
      <p:ext uri="{BB962C8B-B14F-4D97-AF65-F5344CB8AC3E}">
        <p14:creationId xmlns:p14="http://schemas.microsoft.com/office/powerpoint/2010/main" val="2127890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en-US" sz="5400" b="1" dirty="0">
                <a:solidFill>
                  <a:schemeClr val="accent5">
                    <a:lumMod val="50000"/>
                  </a:schemeClr>
                </a:solidFill>
              </a:rPr>
              <a:t>AI in the classroom</a:t>
            </a:r>
            <a:r>
              <a:rPr lang="en-US" sz="2400" b="1" dirty="0">
                <a:solidFill>
                  <a:schemeClr val="accent5">
                    <a:lumMod val="50000"/>
                  </a:schemeClr>
                </a:solidFill>
              </a:rPr>
              <a:t>(non-technical approach) </a:t>
            </a:r>
            <a:endParaRPr lang="en-GB" sz="5400" b="1" dirty="0">
              <a:solidFill>
                <a:schemeClr val="accent5">
                  <a:lumMod val="50000"/>
                </a:schemeClr>
              </a:solidFill>
            </a:endParaRPr>
          </a:p>
        </p:txBody>
      </p:sp>
      <p:sp useBgFill="1">
        <p:nvSpPr>
          <p:cNvPr id="26" name="pole tekstowe 25"/>
          <p:cNvSpPr txBox="1"/>
          <p:nvPr/>
        </p:nvSpPr>
        <p:spPr>
          <a:xfrm>
            <a:off x="264042" y="983132"/>
            <a:ext cx="11663915" cy="550920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chemeClr val="accent5">
                    <a:lumMod val="50000"/>
                  </a:schemeClr>
                </a:solidFill>
              </a:rPr>
              <a:t>How to deal with AI in the classroom</a:t>
            </a:r>
          </a:p>
          <a:p>
            <a:pPr marL="457200" indent="-457200" algn="just">
              <a:buFont typeface="Arial" panose="020B0604020202020204" pitchFamily="34" charset="0"/>
              <a:buChar char="•"/>
              <a:defRPr/>
            </a:pPr>
            <a:r>
              <a:rPr lang="en-US" sz="3200" b="1" dirty="0">
                <a:solidFill>
                  <a:schemeClr val="accent5">
                    <a:lumMod val="50000"/>
                  </a:schemeClr>
                </a:solidFill>
              </a:rPr>
              <a:t>Use economic tools to analyze AI (attention economics, social learning models, collective knowledge) - understanding is key. </a:t>
            </a:r>
          </a:p>
          <a:p>
            <a:pPr marL="457200" indent="-457200" algn="just">
              <a:buFont typeface="Arial" panose="020B0604020202020204" pitchFamily="34" charset="0"/>
              <a:buChar char="•"/>
              <a:defRPr/>
            </a:pPr>
            <a:r>
              <a:rPr lang="en-US" sz="3200" b="1" dirty="0">
                <a:solidFill>
                  <a:schemeClr val="accent5">
                    <a:lumMod val="50000"/>
                  </a:schemeClr>
                </a:solidFill>
              </a:rPr>
              <a:t>Change narratives about AI:  </a:t>
            </a:r>
          </a:p>
          <a:p>
            <a:pPr marL="914400" lvl="1" indent="-457200" algn="just">
              <a:buFont typeface="Arial" panose="020B0604020202020204" pitchFamily="34" charset="0"/>
              <a:buChar char="•"/>
              <a:defRPr/>
            </a:pPr>
            <a:r>
              <a:rPr lang="en-US" sz="3200" b="1" dirty="0">
                <a:solidFill>
                  <a:schemeClr val="accent5">
                    <a:lumMod val="50000"/>
                  </a:schemeClr>
                </a:solidFill>
              </a:rPr>
              <a:t>Passive use of generative AI is the first step to unemployment.  </a:t>
            </a:r>
          </a:p>
          <a:p>
            <a:pPr marL="914400" lvl="1" indent="-457200" algn="just">
              <a:buFont typeface="Arial" panose="020B0604020202020204" pitchFamily="34" charset="0"/>
              <a:buChar char="•"/>
              <a:defRPr/>
            </a:pPr>
            <a:r>
              <a:rPr lang="pl-PL" sz="3200" b="1" dirty="0" err="1">
                <a:solidFill>
                  <a:schemeClr val="accent5">
                    <a:lumMod val="50000"/>
                  </a:schemeClr>
                </a:solidFill>
              </a:rPr>
              <a:t>You</a:t>
            </a:r>
            <a:r>
              <a:rPr lang="en-US" sz="3200" b="1" dirty="0">
                <a:solidFill>
                  <a:schemeClr val="accent5">
                    <a:lumMod val="50000"/>
                  </a:schemeClr>
                </a:solidFill>
              </a:rPr>
              <a:t> must be a "critical miner" of generative AI. Don't stop at acquiring the ore (information) - turn it into knowledge and share it with others. Your even imperfect interpretation of information is needed to enhance diversity and, thus, collective knowledge. </a:t>
            </a:r>
            <a:endParaRPr lang="pl-PL" sz="3200" b="1" dirty="0">
              <a:solidFill>
                <a:schemeClr val="accent5">
                  <a:lumMod val="50000"/>
                </a:schemeClr>
              </a:solidFill>
            </a:endParaRPr>
          </a:p>
          <a:p>
            <a:pPr marL="914400" lvl="1" indent="-457200" algn="just">
              <a:buFont typeface="Arial" panose="020B0604020202020204" pitchFamily="34" charset="0"/>
              <a:buChar char="•"/>
              <a:defRPr/>
            </a:pPr>
            <a:endParaRPr lang="en-US" sz="3200" b="1" dirty="0">
              <a:solidFill>
                <a:schemeClr val="accent5">
                  <a:lumMod val="50000"/>
                </a:schemeClr>
              </a:solidFill>
            </a:endParaRPr>
          </a:p>
        </p:txBody>
      </p:sp>
    </p:spTree>
    <p:extLst>
      <p:ext uri="{BB962C8B-B14F-4D97-AF65-F5344CB8AC3E}">
        <p14:creationId xmlns:p14="http://schemas.microsoft.com/office/powerpoint/2010/main" val="4105157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en-US" sz="5400" b="1" dirty="0">
                <a:solidFill>
                  <a:schemeClr val="accent5">
                    <a:lumMod val="50000"/>
                  </a:schemeClr>
                </a:solidFill>
              </a:rPr>
              <a:t>AI in the classroom</a:t>
            </a:r>
            <a:endParaRPr lang="en-GB" sz="5400" b="1" dirty="0">
              <a:solidFill>
                <a:schemeClr val="accent5">
                  <a:lumMod val="50000"/>
                </a:schemeClr>
              </a:solidFill>
            </a:endParaRPr>
          </a:p>
        </p:txBody>
      </p:sp>
      <p:sp useBgFill="1">
        <p:nvSpPr>
          <p:cNvPr id="26" name="pole tekstowe 25"/>
          <p:cNvSpPr txBox="1"/>
          <p:nvPr/>
        </p:nvSpPr>
        <p:spPr>
          <a:xfrm>
            <a:off x="264042" y="1238314"/>
            <a:ext cx="11663915" cy="550920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chemeClr val="accent5">
                    <a:lumMod val="50000"/>
                  </a:schemeClr>
                </a:solidFill>
              </a:rPr>
              <a:t>The experimental final assignment is standard</a:t>
            </a:r>
            <a:r>
              <a:rPr lang="pl-PL" sz="3200" b="1" dirty="0">
                <a:solidFill>
                  <a:schemeClr val="accent5">
                    <a:lumMod val="50000"/>
                  </a:schemeClr>
                </a:solidFill>
              </a:rPr>
              <a:t> </a:t>
            </a:r>
            <a:r>
              <a:rPr lang="en-US" sz="3200" b="1" dirty="0">
                <a:solidFill>
                  <a:schemeClr val="accent5">
                    <a:lumMod val="50000"/>
                  </a:schemeClr>
                </a:solidFill>
              </a:rPr>
              <a:t>now</a:t>
            </a:r>
            <a:r>
              <a:rPr lang="pl-PL" sz="3200" b="1" dirty="0">
                <a:solidFill>
                  <a:schemeClr val="accent5">
                    <a:lumMod val="50000"/>
                  </a:schemeClr>
                </a:solidFill>
              </a:rPr>
              <a:t>. It </a:t>
            </a:r>
            <a:r>
              <a:rPr lang="pl-PL" sz="3200" b="1" dirty="0" err="1">
                <a:solidFill>
                  <a:schemeClr val="accent5">
                    <a:lumMod val="50000"/>
                  </a:schemeClr>
                </a:solidFill>
              </a:rPr>
              <a:t>is</a:t>
            </a:r>
            <a:r>
              <a:rPr lang="pl-PL" sz="3200" b="1" dirty="0">
                <a:solidFill>
                  <a:schemeClr val="accent5">
                    <a:lumMod val="50000"/>
                  </a:schemeClr>
                </a:solidFill>
              </a:rPr>
              <a:t> </a:t>
            </a:r>
            <a:r>
              <a:rPr lang="en-US" sz="3200" b="1" dirty="0">
                <a:solidFill>
                  <a:schemeClr val="accent5">
                    <a:lumMod val="50000"/>
                  </a:schemeClr>
                </a:solidFill>
              </a:rPr>
              <a:t>teaching students critical „mining of information” from AI. </a:t>
            </a:r>
            <a:r>
              <a:rPr lang="pl-PL" sz="3200" b="1" dirty="0">
                <a:solidFill>
                  <a:schemeClr val="accent5">
                    <a:lumMod val="50000"/>
                  </a:schemeClr>
                </a:solidFill>
              </a:rPr>
              <a:t>It </a:t>
            </a:r>
            <a:r>
              <a:rPr lang="en-US" sz="3200" b="1" dirty="0">
                <a:solidFill>
                  <a:schemeClr val="accent5">
                    <a:lumMod val="50000"/>
                  </a:schemeClr>
                </a:solidFill>
              </a:rPr>
              <a:t>consisting of three parts: </a:t>
            </a:r>
          </a:p>
          <a:p>
            <a:pPr marL="457200" indent="-457200" algn="just">
              <a:buFont typeface="Arial" panose="020B0604020202020204" pitchFamily="34" charset="0"/>
              <a:buChar char="•"/>
              <a:defRPr/>
            </a:pPr>
            <a:r>
              <a:rPr lang="en-US" sz="3200" b="1" dirty="0">
                <a:solidFill>
                  <a:schemeClr val="accent5">
                    <a:lumMod val="50000"/>
                  </a:schemeClr>
                </a:solidFill>
              </a:rPr>
              <a:t>students writing a short essay demonstrating their understanding of the given economic problem </a:t>
            </a:r>
          </a:p>
          <a:p>
            <a:pPr marL="457200" indent="-457200" algn="just">
              <a:buFont typeface="Arial" panose="020B0604020202020204" pitchFamily="34" charset="0"/>
              <a:buChar char="•"/>
              <a:defRPr/>
            </a:pPr>
            <a:r>
              <a:rPr lang="en-US" sz="3200" b="1" dirty="0">
                <a:solidFill>
                  <a:schemeClr val="accent5">
                    <a:lumMod val="50000"/>
                  </a:schemeClr>
                </a:solidFill>
              </a:rPr>
              <a:t>providing a transcript of the chat conversation on the topic</a:t>
            </a:r>
          </a:p>
          <a:p>
            <a:pPr marL="457200" indent="-457200" algn="just">
              <a:buFont typeface="Arial" panose="020B0604020202020204" pitchFamily="34" charset="0"/>
              <a:buChar char="•"/>
              <a:defRPr/>
            </a:pPr>
            <a:r>
              <a:rPr lang="en-US" sz="3200" b="1" dirty="0">
                <a:solidFill>
                  <a:schemeClr val="accent5">
                    <a:lumMod val="50000"/>
                  </a:schemeClr>
                </a:solidFill>
              </a:rPr>
              <a:t>giving a short critical analysis of chat use </a:t>
            </a:r>
            <a:endParaRPr lang="pl-PL" sz="3200" b="1" dirty="0">
              <a:solidFill>
                <a:schemeClr val="accent5">
                  <a:lumMod val="50000"/>
                </a:schemeClr>
              </a:solidFill>
            </a:endParaRPr>
          </a:p>
          <a:p>
            <a:pPr algn="just">
              <a:defRPr/>
            </a:pPr>
            <a:endParaRPr lang="pl-PL" sz="3200" b="1" dirty="0">
              <a:solidFill>
                <a:schemeClr val="accent5">
                  <a:lumMod val="50000"/>
                </a:schemeClr>
              </a:solidFill>
            </a:endParaRPr>
          </a:p>
          <a:p>
            <a:pPr algn="just">
              <a:defRPr/>
            </a:pPr>
            <a:r>
              <a:rPr lang="en-US" sz="3200" b="1" dirty="0">
                <a:solidFill>
                  <a:schemeClr val="accent5">
                    <a:lumMod val="50000"/>
                  </a:schemeClr>
                </a:solidFill>
              </a:rPr>
              <a:t>The evaluation covered student statements and the manner and quality of questions in the chat conversation. </a:t>
            </a:r>
          </a:p>
          <a:p>
            <a:pPr marL="914400" lvl="1" indent="-457200" algn="just">
              <a:buFont typeface="Arial" panose="020B0604020202020204" pitchFamily="34" charset="0"/>
              <a:buChar char="•"/>
              <a:defRPr/>
            </a:pPr>
            <a:endParaRPr lang="en-US" sz="3200" b="1" dirty="0">
              <a:solidFill>
                <a:schemeClr val="accent5">
                  <a:lumMod val="50000"/>
                </a:schemeClr>
              </a:solidFill>
            </a:endParaRPr>
          </a:p>
        </p:txBody>
      </p:sp>
    </p:spTree>
    <p:extLst>
      <p:ext uri="{BB962C8B-B14F-4D97-AF65-F5344CB8AC3E}">
        <p14:creationId xmlns:p14="http://schemas.microsoft.com/office/powerpoint/2010/main" val="514484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836712"/>
          </a:xfrm>
          <a:solidFill>
            <a:schemeClr val="accent5">
              <a:lumMod val="20000"/>
              <a:lumOff val="80000"/>
            </a:schemeClr>
          </a:solidFill>
        </p:spPr>
        <p:txBody>
          <a:bodyPr>
            <a:noAutofit/>
          </a:bodyPr>
          <a:lstStyle/>
          <a:p>
            <a:r>
              <a:rPr lang="en-US" sz="5400" b="1" dirty="0">
                <a:solidFill>
                  <a:schemeClr val="accent5">
                    <a:lumMod val="50000"/>
                  </a:schemeClr>
                </a:solidFill>
              </a:rPr>
              <a:t>Our future work </a:t>
            </a:r>
            <a:r>
              <a:rPr lang="en-US" sz="2800" b="1" dirty="0">
                <a:solidFill>
                  <a:schemeClr val="accent5">
                    <a:lumMod val="50000"/>
                  </a:schemeClr>
                </a:solidFill>
              </a:rPr>
              <a:t>(we are going to share) </a:t>
            </a:r>
            <a:r>
              <a:rPr lang="pl-PL" sz="2800" b="1" dirty="0">
                <a:solidFill>
                  <a:schemeClr val="accent5">
                    <a:lumMod val="50000"/>
                  </a:schemeClr>
                </a:solidFill>
              </a:rPr>
              <a:t> </a:t>
            </a:r>
            <a:endParaRPr lang="en-GB" sz="5400" b="1" dirty="0">
              <a:solidFill>
                <a:schemeClr val="accent5">
                  <a:lumMod val="50000"/>
                </a:schemeClr>
              </a:solidFill>
            </a:endParaRPr>
          </a:p>
        </p:txBody>
      </p:sp>
      <p:sp useBgFill="1">
        <p:nvSpPr>
          <p:cNvPr id="26" name="pole tekstowe 25"/>
          <p:cNvSpPr txBox="1"/>
          <p:nvPr/>
        </p:nvSpPr>
        <p:spPr>
          <a:xfrm>
            <a:off x="0" y="769657"/>
            <a:ext cx="11993526" cy="5816977"/>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just">
              <a:defRPr/>
            </a:pPr>
            <a:r>
              <a:rPr lang="en-US" sz="3200" b="1" dirty="0">
                <a:solidFill>
                  <a:schemeClr val="accent5">
                    <a:lumMod val="50000"/>
                  </a:schemeClr>
                </a:solidFill>
              </a:rPr>
              <a:t>Paper about philosophical and methodological issues about AI in the class (attentional economics, social learning models, collective knowledge, narrative economics)</a:t>
            </a:r>
          </a:p>
          <a:p>
            <a:pPr algn="just">
              <a:defRPr/>
            </a:pPr>
            <a:endParaRPr lang="en-US" sz="3200" b="1" dirty="0">
              <a:solidFill>
                <a:schemeClr val="accent5">
                  <a:lumMod val="50000"/>
                </a:schemeClr>
              </a:solidFill>
            </a:endParaRPr>
          </a:p>
          <a:p>
            <a:pPr algn="just">
              <a:defRPr/>
            </a:pPr>
            <a:r>
              <a:rPr lang="en-US" sz="3200" b="1" dirty="0">
                <a:solidFill>
                  <a:schemeClr val="accent5">
                    <a:lumMod val="50000"/>
                  </a:schemeClr>
                </a:solidFill>
              </a:rPr>
              <a:t>Empirical paper based on text samples on how the distances between </a:t>
            </a:r>
            <a:r>
              <a:rPr lang="en-US" sz="3200" b="1" dirty="0" err="1">
                <a:solidFill>
                  <a:schemeClr val="accent5">
                    <a:lumMod val="50000"/>
                  </a:schemeClr>
                </a:solidFill>
              </a:rPr>
              <a:t>i</a:t>
            </a:r>
            <a:r>
              <a:rPr lang="en-US" sz="3200" b="1" dirty="0">
                <a:solidFill>
                  <a:schemeClr val="accent5">
                    <a:lumMod val="50000"/>
                  </a:schemeClr>
                </a:solidFill>
              </a:rPr>
              <a:t>) </a:t>
            </a:r>
            <a:r>
              <a:rPr lang="en-US" sz="3200" b="1" dirty="0" err="1">
                <a:solidFill>
                  <a:schemeClr val="accent5">
                    <a:lumMod val="50000"/>
                  </a:schemeClr>
                </a:solidFill>
              </a:rPr>
              <a:t>ChatGPT</a:t>
            </a:r>
            <a:r>
              <a:rPr lang="en-US" sz="3200" b="1" dirty="0">
                <a:solidFill>
                  <a:schemeClr val="accent5">
                    <a:lumMod val="50000"/>
                  </a:schemeClr>
                </a:solidFill>
              </a:rPr>
              <a:t> ii) students iii)economics textbooks narration change over time.</a:t>
            </a:r>
          </a:p>
          <a:p>
            <a:pPr algn="just">
              <a:defRPr/>
            </a:pPr>
            <a:endParaRPr lang="en-US" sz="3200" b="1" dirty="0">
              <a:solidFill>
                <a:schemeClr val="accent5">
                  <a:lumMod val="50000"/>
                </a:schemeClr>
              </a:solidFill>
            </a:endParaRPr>
          </a:p>
          <a:p>
            <a:pPr algn="just">
              <a:defRPr/>
            </a:pPr>
            <a:r>
              <a:rPr lang="en-US" sz="3200" b="1" dirty="0">
                <a:solidFill>
                  <a:schemeClr val="accent5">
                    <a:lumMod val="50000"/>
                  </a:schemeClr>
                </a:solidFill>
              </a:rPr>
              <a:t>Course: Use </a:t>
            </a:r>
            <a:r>
              <a:rPr lang="en-US" sz="3200" b="1" dirty="0" err="1">
                <a:solidFill>
                  <a:schemeClr val="accent5">
                    <a:lumMod val="50000"/>
                  </a:schemeClr>
                </a:solidFill>
              </a:rPr>
              <a:t>ChatGTP</a:t>
            </a:r>
            <a:r>
              <a:rPr lang="en-US" sz="3200" b="1" dirty="0">
                <a:solidFill>
                  <a:schemeClr val="accent5">
                    <a:lumMod val="50000"/>
                  </a:schemeClr>
                </a:solidFill>
              </a:rPr>
              <a:t> to learn </a:t>
            </a:r>
            <a:r>
              <a:rPr lang="pl-PL" sz="3200" b="1" dirty="0" err="1">
                <a:solidFill>
                  <a:schemeClr val="accent5">
                    <a:lumMod val="50000"/>
                  </a:schemeClr>
                </a:solidFill>
              </a:rPr>
              <a:t>econometrics</a:t>
            </a:r>
            <a:r>
              <a:rPr lang="pl-PL" sz="3200" b="1" dirty="0">
                <a:solidFill>
                  <a:schemeClr val="accent5">
                    <a:lumMod val="50000"/>
                  </a:schemeClr>
                </a:solidFill>
              </a:rPr>
              <a:t> and </a:t>
            </a:r>
            <a:r>
              <a:rPr lang="en-US" sz="3200" b="1" dirty="0">
                <a:solidFill>
                  <a:schemeClr val="accent5">
                    <a:lumMod val="50000"/>
                  </a:schemeClr>
                </a:solidFill>
              </a:rPr>
              <a:t>R-CRAN (materials)  </a:t>
            </a:r>
          </a:p>
          <a:p>
            <a:pPr algn="ctr">
              <a:defRPr/>
            </a:pPr>
            <a:r>
              <a:rPr lang="en-US" sz="4800" b="1" dirty="0">
                <a:solidFill>
                  <a:srgbClr val="C00000"/>
                </a:solidFill>
              </a:rPr>
              <a:t>Thank you and be tuned</a:t>
            </a:r>
            <a:endParaRPr lang="pl-PL" sz="4800" b="1" dirty="0">
              <a:solidFill>
                <a:srgbClr val="C00000"/>
              </a:solidFill>
            </a:endParaRPr>
          </a:p>
          <a:p>
            <a:pPr algn="ctr">
              <a:defRPr/>
            </a:pPr>
            <a:r>
              <a:rPr lang="pl-PL" sz="3600" b="1" dirty="0">
                <a:solidFill>
                  <a:srgbClr val="C00000"/>
                </a:solidFill>
              </a:rPr>
              <a:t>(tkopczewski@wne.uw.edu.pl)</a:t>
            </a:r>
            <a:endParaRPr lang="en-US" sz="3600" b="1" dirty="0">
              <a:solidFill>
                <a:srgbClr val="C00000"/>
              </a:solidFill>
            </a:endParaRPr>
          </a:p>
        </p:txBody>
      </p:sp>
    </p:spTree>
    <p:extLst>
      <p:ext uri="{BB962C8B-B14F-4D97-AF65-F5344CB8AC3E}">
        <p14:creationId xmlns:p14="http://schemas.microsoft.com/office/powerpoint/2010/main" val="2906854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5"/>
          <p:cNvSpPr/>
          <p:nvPr/>
        </p:nvSpPr>
        <p:spPr>
          <a:xfrm>
            <a:off x="503382" y="1551408"/>
            <a:ext cx="11185236" cy="4401205"/>
          </a:xfrm>
          <a:prstGeom prst="rect">
            <a:avLst/>
          </a:prstGeom>
        </p:spPr>
        <p:txBody>
          <a:bodyPr wrap="square">
            <a:spAutoFit/>
          </a:bodyPr>
          <a:lstStyle/>
          <a:p>
            <a:pPr lvl="0" algn="just"/>
            <a:r>
              <a:rPr lang="en-US" sz="2800" dirty="0">
                <a:solidFill>
                  <a:srgbClr val="4BACC6">
                    <a:lumMod val="50000"/>
                  </a:srgbClr>
                </a:solidFill>
              </a:rPr>
              <a:t>The emergence of Chata GPT has shown us how unprepared economic theory is for the analysis of the phenomenon of generative artificial intelligence. This is the result of neglect in creating tools for the analysis of basic aspects of human interactions, such as:</a:t>
            </a:r>
          </a:p>
          <a:p>
            <a:pPr lvl="0" algn="just"/>
            <a:endParaRPr lang="en-US" sz="2800" dirty="0">
              <a:solidFill>
                <a:srgbClr val="4BACC6">
                  <a:lumMod val="50000"/>
                </a:srgbClr>
              </a:solidFill>
            </a:endParaRPr>
          </a:p>
          <a:p>
            <a:pPr marL="457200" lvl="0" indent="-457200" algn="just">
              <a:buFont typeface="Arial" panose="020B0604020202020204" pitchFamily="34" charset="0"/>
              <a:buChar char="•"/>
            </a:pPr>
            <a:r>
              <a:rPr lang="en-US" sz="2800" dirty="0">
                <a:solidFill>
                  <a:srgbClr val="4BACC6">
                    <a:lumMod val="50000"/>
                  </a:srgbClr>
                </a:solidFill>
              </a:rPr>
              <a:t>The scale effect and the creation of emergent phenomena [The whole is more than the sum of its parts. A phenomenon is called emergent if it cannot be described only by the behavior of its components].</a:t>
            </a:r>
          </a:p>
          <a:p>
            <a:pPr marL="457200" lvl="0" indent="-457200" algn="just">
              <a:buFont typeface="Arial" panose="020B0604020202020204" pitchFamily="34" charset="0"/>
              <a:buChar char="•"/>
            </a:pPr>
            <a:r>
              <a:rPr lang="en-US" sz="2800" dirty="0">
                <a:solidFill>
                  <a:srgbClr val="4BACC6">
                    <a:lumMod val="50000"/>
                  </a:srgbClr>
                </a:solidFill>
              </a:rPr>
              <a:t>The creation of collective knowledge and the process of social learning.</a:t>
            </a:r>
          </a:p>
          <a:p>
            <a:pPr marL="457200" lvl="0" indent="-457200" algn="just">
              <a:buFont typeface="Arial" panose="020B0604020202020204" pitchFamily="34" charset="0"/>
              <a:buChar char="•"/>
            </a:pPr>
            <a:r>
              <a:rPr lang="en-US" sz="2800" dirty="0">
                <a:solidFill>
                  <a:srgbClr val="4BACC6">
                    <a:lumMod val="50000"/>
                  </a:srgbClr>
                </a:solidFill>
              </a:rPr>
              <a:t>Narrative and communication as a carrier of collective knowledge.</a:t>
            </a:r>
            <a:endParaRPr lang="pl-PL" sz="2800" b="1" dirty="0">
              <a:solidFill>
                <a:srgbClr val="4BACC6">
                  <a:lumMod val="50000"/>
                </a:srgbClr>
              </a:solidFill>
            </a:endParaRPr>
          </a:p>
        </p:txBody>
      </p:sp>
      <p:sp>
        <p:nvSpPr>
          <p:cNvPr id="5" name="Tytuł 1">
            <a:extLst>
              <a:ext uri="{FF2B5EF4-FFF2-40B4-BE49-F238E27FC236}">
                <a16:creationId xmlns:a16="http://schemas.microsoft.com/office/drawing/2014/main" id="{0C342D61-43F9-D01D-CA09-36355F4E9960}"/>
              </a:ext>
            </a:extLst>
          </p:cNvPr>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pl-PL" b="1" i="1" dirty="0" err="1">
                <a:solidFill>
                  <a:schemeClr val="accent5">
                    <a:lumMod val="50000"/>
                  </a:schemeClr>
                </a:solidFill>
              </a:rPr>
              <a:t>Surprise</a:t>
            </a:r>
            <a:r>
              <a:rPr lang="pl-PL" b="1" i="1" dirty="0">
                <a:solidFill>
                  <a:schemeClr val="accent5">
                    <a:lumMod val="50000"/>
                  </a:schemeClr>
                </a:solidFill>
              </a:rPr>
              <a:t>, </a:t>
            </a:r>
            <a:r>
              <a:rPr lang="pl-PL" b="1" i="1" dirty="0" err="1">
                <a:solidFill>
                  <a:schemeClr val="accent5">
                    <a:lumMod val="50000"/>
                  </a:schemeClr>
                </a:solidFill>
              </a:rPr>
              <a:t>surprise</a:t>
            </a:r>
            <a:r>
              <a:rPr lang="pl-PL" b="1" i="1" dirty="0">
                <a:solidFill>
                  <a:schemeClr val="accent5">
                    <a:lumMod val="50000"/>
                  </a:schemeClr>
                </a:solidFill>
              </a:rPr>
              <a:t>, ....</a:t>
            </a:r>
          </a:p>
        </p:txBody>
      </p:sp>
    </p:spTree>
    <p:extLst>
      <p:ext uri="{BB962C8B-B14F-4D97-AF65-F5344CB8AC3E}">
        <p14:creationId xmlns:p14="http://schemas.microsoft.com/office/powerpoint/2010/main" val="250170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pPr lvl="0"/>
            <a:r>
              <a:rPr lang="pl-PL" b="1" dirty="0" err="1">
                <a:solidFill>
                  <a:srgbClr val="4BACC6">
                    <a:lumMod val="50000"/>
                  </a:srgbClr>
                </a:solidFill>
              </a:rPr>
              <a:t>Surprise</a:t>
            </a:r>
            <a:r>
              <a:rPr lang="pl-PL" b="1" dirty="0">
                <a:solidFill>
                  <a:srgbClr val="4BACC6">
                    <a:lumMod val="50000"/>
                  </a:srgbClr>
                </a:solidFill>
              </a:rPr>
              <a:t>, </a:t>
            </a:r>
            <a:r>
              <a:rPr lang="pl-PL" b="1" dirty="0" err="1">
                <a:solidFill>
                  <a:srgbClr val="4BACC6">
                    <a:lumMod val="50000"/>
                  </a:srgbClr>
                </a:solidFill>
              </a:rPr>
              <a:t>surprise</a:t>
            </a:r>
            <a:r>
              <a:rPr lang="pl-PL" b="1" dirty="0">
                <a:solidFill>
                  <a:srgbClr val="4BACC6">
                    <a:lumMod val="50000"/>
                  </a:srgbClr>
                </a:solidFill>
              </a:rPr>
              <a:t>, ....</a:t>
            </a:r>
            <a:endParaRPr lang="en-US" b="1" dirty="0">
              <a:solidFill>
                <a:srgbClr val="4BACC6">
                  <a:lumMod val="50000"/>
                </a:srgbClr>
              </a:solidFill>
            </a:endParaRPr>
          </a:p>
        </p:txBody>
      </p:sp>
      <p:sp>
        <p:nvSpPr>
          <p:cNvPr id="6" name="Prostokąt 5"/>
          <p:cNvSpPr/>
          <p:nvPr/>
        </p:nvSpPr>
        <p:spPr>
          <a:xfrm>
            <a:off x="766619" y="1478170"/>
            <a:ext cx="10252363" cy="4832092"/>
          </a:xfrm>
          <a:prstGeom prst="rect">
            <a:avLst/>
          </a:prstGeom>
        </p:spPr>
        <p:txBody>
          <a:bodyPr wrap="square">
            <a:spAutoFit/>
          </a:bodyPr>
          <a:lstStyle/>
          <a:p>
            <a:pPr lvl="0" algn="just"/>
            <a:r>
              <a:rPr lang="pl-PL" sz="2800" dirty="0">
                <a:solidFill>
                  <a:srgbClr val="4BACC6">
                    <a:lumMod val="50000"/>
                  </a:srgbClr>
                </a:solidFill>
              </a:rPr>
              <a:t>Pojawienie się Chata GPT ujawniło również, jak klasyczna ekonometria i kult p-</a:t>
            </a:r>
            <a:r>
              <a:rPr lang="pl-PL" sz="2800" dirty="0" err="1">
                <a:solidFill>
                  <a:srgbClr val="4BACC6">
                    <a:lumMod val="50000"/>
                  </a:srgbClr>
                </a:solidFill>
              </a:rPr>
              <a:t>value</a:t>
            </a:r>
            <a:r>
              <a:rPr lang="pl-PL" sz="2800" dirty="0">
                <a:solidFill>
                  <a:srgbClr val="4BACC6">
                    <a:lumMod val="50000"/>
                  </a:srgbClr>
                </a:solidFill>
              </a:rPr>
              <a:t> mogą ograniczać ekonomistów:</a:t>
            </a:r>
          </a:p>
          <a:p>
            <a:pPr marL="457200" lvl="0" indent="-457200" algn="just">
              <a:buFont typeface="Arial" panose="020B0604020202020204" pitchFamily="34" charset="0"/>
              <a:buChar char="•"/>
            </a:pPr>
            <a:endParaRPr lang="pl-PL" sz="2800" dirty="0">
              <a:solidFill>
                <a:srgbClr val="4BACC6">
                  <a:lumMod val="50000"/>
                </a:srgbClr>
              </a:solidFill>
            </a:endParaRPr>
          </a:p>
          <a:p>
            <a:pPr marL="457200" lvl="0" indent="-457200" algn="just">
              <a:buFont typeface="Arial" panose="020B0604020202020204" pitchFamily="34" charset="0"/>
              <a:buChar char="•"/>
            </a:pPr>
            <a:r>
              <a:rPr lang="pl-PL" sz="2800" dirty="0">
                <a:solidFill>
                  <a:srgbClr val="4BACC6">
                    <a:lumMod val="50000"/>
                  </a:srgbClr>
                </a:solidFill>
              </a:rPr>
              <a:t>Nie lubimy czarnych skrzynek ani Machine Learning. Chcemy, aby teoria dała nam </a:t>
            </a:r>
            <a:r>
              <a:rPr lang="pl-PL" sz="2800" dirty="0" err="1">
                <a:solidFill>
                  <a:srgbClr val="4BACC6">
                    <a:lumMod val="50000"/>
                  </a:srgbClr>
                </a:solidFill>
              </a:rPr>
              <a:t>przyczynowo-skutkowe</a:t>
            </a:r>
            <a:r>
              <a:rPr lang="pl-PL" sz="2800" dirty="0">
                <a:solidFill>
                  <a:srgbClr val="4BACC6">
                    <a:lumMod val="50000"/>
                  </a:srgbClr>
                </a:solidFill>
              </a:rPr>
              <a:t> zależności, aby potem uprawiać kult p-</a:t>
            </a:r>
            <a:r>
              <a:rPr lang="pl-PL" sz="2800" dirty="0" err="1">
                <a:solidFill>
                  <a:srgbClr val="4BACC6">
                    <a:lumMod val="50000"/>
                  </a:srgbClr>
                </a:solidFill>
              </a:rPr>
              <a:t>value</a:t>
            </a:r>
            <a:r>
              <a:rPr lang="pl-PL" sz="2800" dirty="0">
                <a:solidFill>
                  <a:srgbClr val="4BACC6">
                    <a:lumMod val="50000"/>
                  </a:srgbClr>
                </a:solidFill>
              </a:rPr>
              <a:t>.</a:t>
            </a:r>
          </a:p>
          <a:p>
            <a:pPr marL="457200" lvl="0" indent="-457200" algn="just">
              <a:buFont typeface="Arial" panose="020B0604020202020204" pitchFamily="34" charset="0"/>
              <a:buChar char="•"/>
            </a:pPr>
            <a:r>
              <a:rPr lang="pl-PL" sz="2800" dirty="0">
                <a:solidFill>
                  <a:srgbClr val="4BACC6">
                    <a:lumMod val="50000"/>
                  </a:srgbClr>
                </a:solidFill>
              </a:rPr>
              <a:t>Tekst jako źródło informacji ekonomicznej doczekał się uznania dopiero kilka lat temu po "interwencji" Noblisty Roberta </a:t>
            </a:r>
            <a:r>
              <a:rPr lang="pl-PL" sz="2800" dirty="0" err="1">
                <a:solidFill>
                  <a:srgbClr val="4BACC6">
                    <a:lumMod val="50000"/>
                  </a:srgbClr>
                </a:solidFill>
              </a:rPr>
              <a:t>Shillera</a:t>
            </a:r>
            <a:r>
              <a:rPr lang="pl-PL" sz="2800" dirty="0">
                <a:solidFill>
                  <a:srgbClr val="4BACC6">
                    <a:lumMod val="50000"/>
                  </a:srgbClr>
                </a:solidFill>
              </a:rPr>
              <a:t>, ale i tak narracja i wiedza kolektywna traktowane są jako przejaw naszego zwierzęcego instynktu, który zakłóca nasze rozumowanie logiczne.</a:t>
            </a:r>
          </a:p>
        </p:txBody>
      </p:sp>
    </p:spTree>
    <p:extLst>
      <p:ext uri="{BB962C8B-B14F-4D97-AF65-F5344CB8AC3E}">
        <p14:creationId xmlns:p14="http://schemas.microsoft.com/office/powerpoint/2010/main" val="87318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pPr lvl="0"/>
            <a:r>
              <a:rPr lang="pl-PL" b="1" dirty="0">
                <a:solidFill>
                  <a:srgbClr val="4BACC6">
                    <a:lumMod val="50000"/>
                  </a:srgbClr>
                </a:solidFill>
              </a:rPr>
              <a:t>Obserwacje </a:t>
            </a:r>
            <a:endParaRPr lang="en-US" b="1" dirty="0">
              <a:solidFill>
                <a:srgbClr val="4BACC6">
                  <a:lumMod val="50000"/>
                </a:srgbClr>
              </a:solidFill>
            </a:endParaRPr>
          </a:p>
        </p:txBody>
      </p:sp>
      <p:sp>
        <p:nvSpPr>
          <p:cNvPr id="6" name="Prostokąt 5"/>
          <p:cNvSpPr/>
          <p:nvPr/>
        </p:nvSpPr>
        <p:spPr>
          <a:xfrm>
            <a:off x="1011617" y="1795901"/>
            <a:ext cx="10168766" cy="3416320"/>
          </a:xfrm>
          <a:prstGeom prst="rect">
            <a:avLst/>
          </a:prstGeom>
        </p:spPr>
        <p:txBody>
          <a:bodyPr wrap="square">
            <a:spAutoFit/>
          </a:bodyPr>
          <a:lstStyle/>
          <a:p>
            <a:pPr lvl="0" algn="just"/>
            <a:r>
              <a:rPr lang="pl-PL" sz="3600" dirty="0">
                <a:solidFill>
                  <a:srgbClr val="4BACC6">
                    <a:lumMod val="50000"/>
                  </a:srgbClr>
                </a:solidFill>
              </a:rPr>
              <a:t>Jako ekonomiści mamy jednak dobre modele tego, co może się stać w przyszłości: </a:t>
            </a:r>
          </a:p>
          <a:p>
            <a:pPr lvl="0" algn="just"/>
            <a:endParaRPr lang="pl-PL" sz="3600" dirty="0">
              <a:solidFill>
                <a:srgbClr val="4BACC6">
                  <a:lumMod val="50000"/>
                </a:srgbClr>
              </a:solidFill>
            </a:endParaRPr>
          </a:p>
          <a:p>
            <a:pPr marL="571500" lvl="0" indent="-571500" algn="just">
              <a:buFontTx/>
              <a:buChar char="-"/>
            </a:pPr>
            <a:r>
              <a:rPr lang="pl-PL" sz="3600" dirty="0">
                <a:solidFill>
                  <a:srgbClr val="4BACC6">
                    <a:lumMod val="50000"/>
                  </a:srgbClr>
                </a:solidFill>
              </a:rPr>
              <a:t>tragedia wspólnego zasobu – brak dobrze określonych praw własności  i jazda na gapę.</a:t>
            </a:r>
          </a:p>
          <a:p>
            <a:pPr marL="571500" lvl="0" indent="-571500" algn="just">
              <a:buFontTx/>
              <a:buChar char="-"/>
            </a:pPr>
            <a:r>
              <a:rPr lang="pl-PL" sz="3600" dirty="0">
                <a:solidFill>
                  <a:srgbClr val="4BACC6">
                    <a:lumMod val="50000"/>
                  </a:srgbClr>
                </a:solidFill>
              </a:rPr>
              <a:t>modele organizacji rynku IO  </a:t>
            </a:r>
          </a:p>
        </p:txBody>
      </p:sp>
    </p:spTree>
    <p:extLst>
      <p:ext uri="{BB962C8B-B14F-4D97-AF65-F5344CB8AC3E}">
        <p14:creationId xmlns:p14="http://schemas.microsoft.com/office/powerpoint/2010/main" val="367780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US" b="1" dirty="0">
                <a:solidFill>
                  <a:srgbClr val="4BACC6">
                    <a:lumMod val="50000"/>
                  </a:srgbClr>
                </a:solidFill>
              </a:rPr>
              <a:t>We were surprised by AI too</a:t>
            </a:r>
          </a:p>
        </p:txBody>
      </p:sp>
      <p:sp>
        <p:nvSpPr>
          <p:cNvPr id="6" name="Prostokąt 5"/>
          <p:cNvSpPr/>
          <p:nvPr/>
        </p:nvSpPr>
        <p:spPr>
          <a:xfrm>
            <a:off x="361021" y="1143000"/>
            <a:ext cx="11398587" cy="5016758"/>
          </a:xfrm>
          <a:prstGeom prst="rect">
            <a:avLst/>
          </a:prstGeom>
        </p:spPr>
        <p:txBody>
          <a:bodyPr wrap="square">
            <a:spAutoFit/>
          </a:bodyPr>
          <a:lstStyle/>
          <a:p>
            <a:pPr lvl="0" algn="just"/>
            <a:r>
              <a:rPr lang="en-US" sz="3200" b="1" dirty="0">
                <a:solidFill>
                  <a:srgbClr val="4BACC6">
                    <a:lumMod val="50000"/>
                  </a:srgbClr>
                </a:solidFill>
              </a:rPr>
              <a:t>The recent final exam session</a:t>
            </a:r>
            <a:r>
              <a:rPr lang="pl-PL" sz="3200" b="1" dirty="0">
                <a:solidFill>
                  <a:srgbClr val="4BACC6">
                    <a:lumMod val="50000"/>
                  </a:srgbClr>
                </a:solidFill>
              </a:rPr>
              <a:t>s</a:t>
            </a:r>
            <a:r>
              <a:rPr lang="en-US" sz="3200" b="1" dirty="0">
                <a:solidFill>
                  <a:srgbClr val="4BACC6">
                    <a:lumMod val="50000"/>
                  </a:srgbClr>
                </a:solidFill>
              </a:rPr>
              <a:t> forced us to quickly adapt the grading rules to the unexpected emergence of </a:t>
            </a:r>
            <a:r>
              <a:rPr lang="en-US" sz="3200" b="1" dirty="0" err="1">
                <a:solidFill>
                  <a:srgbClr val="4BACC6">
                    <a:lumMod val="50000"/>
                  </a:srgbClr>
                </a:solidFill>
              </a:rPr>
              <a:t>ChatGPT</a:t>
            </a:r>
            <a:r>
              <a:rPr lang="en-US" sz="3200" b="1" dirty="0">
                <a:solidFill>
                  <a:srgbClr val="4BACC6">
                    <a:lumMod val="50000"/>
                  </a:srgbClr>
                </a:solidFill>
              </a:rPr>
              <a:t> as a student's toolkit</a:t>
            </a:r>
            <a:r>
              <a:rPr lang="pl-PL" sz="3200" b="1" dirty="0">
                <a:solidFill>
                  <a:srgbClr val="4BACC6">
                    <a:lumMod val="50000"/>
                  </a:srgbClr>
                </a:solidFill>
              </a:rPr>
              <a:t>.</a:t>
            </a:r>
            <a:endParaRPr lang="en-US" sz="3200" b="1" dirty="0">
              <a:solidFill>
                <a:srgbClr val="4BACC6">
                  <a:lumMod val="50000"/>
                </a:srgbClr>
              </a:solidFill>
            </a:endParaRPr>
          </a:p>
          <a:p>
            <a:pPr lvl="0" algn="just"/>
            <a:endParaRPr lang="en-US" sz="3200" b="1" dirty="0">
              <a:solidFill>
                <a:srgbClr val="4BACC6">
                  <a:lumMod val="50000"/>
                </a:srgbClr>
              </a:solidFill>
            </a:endParaRPr>
          </a:p>
          <a:p>
            <a:pPr lvl="0" algn="just"/>
            <a:r>
              <a:rPr lang="pl-PL" sz="3200" b="1" dirty="0">
                <a:solidFill>
                  <a:srgbClr val="4BACC6">
                    <a:lumMod val="50000"/>
                  </a:srgbClr>
                </a:solidFill>
              </a:rPr>
              <a:t>W</a:t>
            </a:r>
            <a:r>
              <a:rPr lang="en-US" sz="3200" b="1" dirty="0">
                <a:solidFill>
                  <a:srgbClr val="4BACC6">
                    <a:lumMod val="50000"/>
                  </a:srgbClr>
                </a:solidFill>
              </a:rPr>
              <a:t>e created the experimental final assignment consisting of three parts: </a:t>
            </a:r>
            <a:endParaRPr lang="pl-PL" sz="3200" b="1" dirty="0">
              <a:solidFill>
                <a:srgbClr val="4BACC6">
                  <a:lumMod val="50000"/>
                </a:srgbClr>
              </a:solidFill>
            </a:endParaRPr>
          </a:p>
          <a:p>
            <a:pPr marL="571500" lvl="0" indent="-571500" algn="just">
              <a:buAutoNum type="romanLcParenR"/>
            </a:pPr>
            <a:r>
              <a:rPr lang="en-US" sz="3200" b="1" dirty="0">
                <a:solidFill>
                  <a:srgbClr val="4BACC6">
                    <a:lumMod val="50000"/>
                  </a:srgbClr>
                </a:solidFill>
              </a:rPr>
              <a:t>students writing a short essay demonstrating their understanding of the given economic problem</a:t>
            </a:r>
            <a:r>
              <a:rPr lang="pl-PL" sz="3200" b="1" dirty="0">
                <a:solidFill>
                  <a:srgbClr val="4BACC6">
                    <a:lumMod val="50000"/>
                  </a:srgbClr>
                </a:solidFill>
              </a:rPr>
              <a:t>;</a:t>
            </a:r>
            <a:r>
              <a:rPr lang="en-US" sz="3200" b="1" dirty="0">
                <a:solidFill>
                  <a:srgbClr val="4BACC6">
                    <a:lumMod val="50000"/>
                  </a:srgbClr>
                </a:solidFill>
              </a:rPr>
              <a:t> </a:t>
            </a:r>
            <a:endParaRPr lang="pl-PL" sz="3200" b="1" dirty="0">
              <a:solidFill>
                <a:srgbClr val="4BACC6">
                  <a:lumMod val="50000"/>
                </a:srgbClr>
              </a:solidFill>
            </a:endParaRPr>
          </a:p>
          <a:p>
            <a:pPr marL="571500" lvl="0" indent="-571500" algn="just">
              <a:buAutoNum type="romanLcParenR"/>
            </a:pPr>
            <a:r>
              <a:rPr lang="en-US" sz="3200" b="1" dirty="0">
                <a:solidFill>
                  <a:srgbClr val="4BACC6">
                    <a:lumMod val="50000"/>
                  </a:srgbClr>
                </a:solidFill>
              </a:rPr>
              <a:t>providing a transcript of the chat conversation on the topic</a:t>
            </a:r>
            <a:r>
              <a:rPr lang="pl-PL" sz="3200" b="1" dirty="0">
                <a:solidFill>
                  <a:srgbClr val="4BACC6">
                    <a:lumMod val="50000"/>
                  </a:srgbClr>
                </a:solidFill>
              </a:rPr>
              <a:t>;</a:t>
            </a:r>
          </a:p>
          <a:p>
            <a:pPr marL="571500" lvl="0" indent="-571500" algn="just">
              <a:buAutoNum type="romanLcParenR"/>
            </a:pPr>
            <a:r>
              <a:rPr lang="en-US" sz="3200" b="1" dirty="0">
                <a:solidFill>
                  <a:srgbClr val="4BACC6">
                    <a:lumMod val="50000"/>
                  </a:srgbClr>
                </a:solidFill>
              </a:rPr>
              <a:t>giving a short critical analysis of chat use</a:t>
            </a:r>
            <a:r>
              <a:rPr lang="pl-PL" sz="3200" b="1" dirty="0">
                <a:solidFill>
                  <a:srgbClr val="4BACC6">
                    <a:lumMod val="50000"/>
                  </a:srgbClr>
                </a:solidFill>
              </a:rPr>
              <a:t>;</a:t>
            </a:r>
            <a:r>
              <a:rPr lang="en-US" sz="3200" b="1" dirty="0">
                <a:solidFill>
                  <a:srgbClr val="4BACC6">
                    <a:lumMod val="50000"/>
                  </a:srgbClr>
                </a:solidFill>
              </a:rPr>
              <a:t> </a:t>
            </a:r>
            <a:endParaRPr kumimoji="0" lang="en-US" sz="3200" b="0" i="0" u="none" strike="noStrike" kern="1200" cap="none" spc="0" normalizeH="0" baseline="0" noProof="0" dirty="0">
              <a:ln>
                <a:noFill/>
              </a:ln>
              <a:solidFill>
                <a:srgbClr val="4BACC6">
                  <a:lumMod val="50000"/>
                </a:srgbClr>
              </a:solidFill>
              <a:effectLst/>
              <a:uLnTx/>
              <a:uFillTx/>
              <a:latin typeface="Calibri"/>
            </a:endParaRPr>
          </a:p>
        </p:txBody>
      </p:sp>
    </p:spTree>
    <p:extLst>
      <p:ext uri="{BB962C8B-B14F-4D97-AF65-F5344CB8AC3E}">
        <p14:creationId xmlns:p14="http://schemas.microsoft.com/office/powerpoint/2010/main" val="3680671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r>
              <a:rPr lang="en-US" b="1" dirty="0">
                <a:solidFill>
                  <a:srgbClr val="4BACC6">
                    <a:lumMod val="50000"/>
                  </a:srgbClr>
                </a:solidFill>
              </a:rPr>
              <a:t>We were surprised by AI too</a:t>
            </a:r>
          </a:p>
        </p:txBody>
      </p:sp>
      <p:sp>
        <p:nvSpPr>
          <p:cNvPr id="6" name="Prostokąt 5"/>
          <p:cNvSpPr/>
          <p:nvPr/>
        </p:nvSpPr>
        <p:spPr>
          <a:xfrm>
            <a:off x="275960" y="1723463"/>
            <a:ext cx="11398587" cy="4524315"/>
          </a:xfrm>
          <a:prstGeom prst="rect">
            <a:avLst/>
          </a:prstGeom>
        </p:spPr>
        <p:txBody>
          <a:bodyPr wrap="square">
            <a:spAutoFit/>
          </a:bodyPr>
          <a:lstStyle/>
          <a:p>
            <a:pPr lvl="0" algn="just"/>
            <a:r>
              <a:rPr lang="en-US" sz="3200" b="1" dirty="0">
                <a:solidFill>
                  <a:srgbClr val="4BACC6">
                    <a:lumMod val="50000"/>
                  </a:srgbClr>
                </a:solidFill>
              </a:rPr>
              <a:t>This approach to changing the student assessment setup seems worth considering because it allows quantitative and qualitative analysis of students' work with the chat. </a:t>
            </a:r>
            <a:endParaRPr lang="pl-PL" sz="3200" b="1" dirty="0">
              <a:solidFill>
                <a:srgbClr val="4BACC6">
                  <a:lumMod val="50000"/>
                </a:srgbClr>
              </a:solidFill>
            </a:endParaRPr>
          </a:p>
          <a:p>
            <a:pPr lvl="0" algn="just"/>
            <a:endParaRPr lang="pl-PL" sz="3200" b="1" dirty="0">
              <a:solidFill>
                <a:srgbClr val="4BACC6">
                  <a:lumMod val="50000"/>
                </a:srgbClr>
              </a:solidFill>
            </a:endParaRPr>
          </a:p>
          <a:p>
            <a:pPr lvl="0" algn="just"/>
            <a:r>
              <a:rPr lang="en-US" sz="3200" b="1" dirty="0">
                <a:solidFill>
                  <a:srgbClr val="4BACC6">
                    <a:lumMod val="50000"/>
                  </a:srgbClr>
                </a:solidFill>
              </a:rPr>
              <a:t>It provides three data samples of texts. With these samples, it's possible to examine the extent of similarity between student texts and the chat's text and investigate how students construct their narratives and how closely they align with the narrative presented by the chat.</a:t>
            </a:r>
            <a:endParaRPr kumimoji="0" lang="en-US" sz="3200" b="0" i="0" u="none" strike="noStrike" kern="1200" cap="none" spc="0" normalizeH="0" baseline="0" noProof="0" dirty="0">
              <a:ln>
                <a:noFill/>
              </a:ln>
              <a:solidFill>
                <a:srgbClr val="4BACC6">
                  <a:lumMod val="50000"/>
                </a:srgbClr>
              </a:solidFill>
              <a:effectLst/>
              <a:uLnTx/>
              <a:uFillTx/>
              <a:latin typeface="Calibri"/>
            </a:endParaRPr>
          </a:p>
        </p:txBody>
      </p:sp>
    </p:spTree>
    <p:extLst>
      <p:ext uri="{BB962C8B-B14F-4D97-AF65-F5344CB8AC3E}">
        <p14:creationId xmlns:p14="http://schemas.microsoft.com/office/powerpoint/2010/main" val="1568701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12192000" cy="1143000"/>
          </a:xfrm>
          <a:solidFill>
            <a:schemeClr val="accent5">
              <a:lumMod val="20000"/>
              <a:lumOff val="80000"/>
            </a:schemeClr>
          </a:solidFill>
        </p:spPr>
        <p:txBody>
          <a:bodyPr>
            <a:normAutofit/>
          </a:bodyPr>
          <a:lstStyle/>
          <a:p>
            <a:pPr lvl="0"/>
            <a:r>
              <a:rPr lang="pl-PL" b="1" dirty="0" err="1">
                <a:solidFill>
                  <a:srgbClr val="4BACC6">
                    <a:lumMod val="50000"/>
                  </a:srgbClr>
                </a:solidFill>
              </a:rPr>
              <a:t>Observation</a:t>
            </a:r>
            <a:r>
              <a:rPr lang="pl-PL" b="1" dirty="0">
                <a:solidFill>
                  <a:srgbClr val="4BACC6">
                    <a:lumMod val="50000"/>
                  </a:srgbClr>
                </a:solidFill>
              </a:rPr>
              <a:t> </a:t>
            </a:r>
            <a:endParaRPr lang="en-US" b="1" dirty="0">
              <a:solidFill>
                <a:srgbClr val="4BACC6">
                  <a:lumMod val="50000"/>
                </a:srgbClr>
              </a:solidFill>
            </a:endParaRPr>
          </a:p>
        </p:txBody>
      </p:sp>
      <p:sp>
        <p:nvSpPr>
          <p:cNvPr id="6" name="Prostokąt 5"/>
          <p:cNvSpPr/>
          <p:nvPr/>
        </p:nvSpPr>
        <p:spPr>
          <a:xfrm>
            <a:off x="247850" y="1238693"/>
            <a:ext cx="11398587" cy="5509200"/>
          </a:xfrm>
          <a:prstGeom prst="rect">
            <a:avLst/>
          </a:prstGeom>
        </p:spPr>
        <p:txBody>
          <a:bodyPr wrap="square">
            <a:spAutoFit/>
          </a:bodyPr>
          <a:lstStyle/>
          <a:p>
            <a:pPr lvl="0" algn="just"/>
            <a:r>
              <a:rPr lang="en-US" sz="3200" b="1" dirty="0">
                <a:solidFill>
                  <a:srgbClr val="4BACC6">
                    <a:lumMod val="50000"/>
                  </a:srgbClr>
                </a:solidFill>
              </a:rPr>
              <a:t>We obtained a sample of text data from the final assignments in which students were asked to describe the fundamental problems: the market mechanism and equilibrium. The student's narrative in terms of language was much worse than </a:t>
            </a:r>
            <a:r>
              <a:rPr lang="en-US" sz="3200" b="1" dirty="0" err="1">
                <a:solidFill>
                  <a:srgbClr val="4BACC6">
                    <a:lumMod val="50000"/>
                  </a:srgbClr>
                </a:solidFill>
              </a:rPr>
              <a:t>ChatGPT</a:t>
            </a:r>
            <a:r>
              <a:rPr lang="en-US" sz="3200" b="1" dirty="0">
                <a:solidFill>
                  <a:srgbClr val="4BACC6">
                    <a:lumMod val="50000"/>
                  </a:srgbClr>
                </a:solidFill>
              </a:rPr>
              <a:t>, but in terms of comprehension, they (</a:t>
            </a:r>
            <a:r>
              <a:rPr lang="en-US" sz="3200" b="1" dirty="0" err="1">
                <a:solidFill>
                  <a:srgbClr val="4BACC6">
                    <a:lumMod val="50000"/>
                  </a:srgbClr>
                </a:solidFill>
              </a:rPr>
              <a:t>ChatGPT</a:t>
            </a:r>
            <a:r>
              <a:rPr lang="en-US" sz="3200" b="1" dirty="0">
                <a:solidFill>
                  <a:srgbClr val="4BACC6">
                    <a:lumMod val="50000"/>
                  </a:srgbClr>
                </a:solidFill>
              </a:rPr>
              <a:t> and students) presented variations on the content of primary microeconomics textbooks. </a:t>
            </a:r>
          </a:p>
          <a:p>
            <a:pPr lvl="0" algn="just"/>
            <a:endParaRPr lang="en-US" sz="3200" b="1" dirty="0">
              <a:solidFill>
                <a:srgbClr val="4BACC6">
                  <a:lumMod val="50000"/>
                </a:srgbClr>
              </a:solidFill>
            </a:endParaRPr>
          </a:p>
          <a:p>
            <a:pPr lvl="0" algn="just"/>
            <a:r>
              <a:rPr lang="en-US" sz="3200" b="1" dirty="0">
                <a:solidFill>
                  <a:srgbClr val="4BACC6">
                    <a:lumMod val="50000"/>
                  </a:srgbClr>
                </a:solidFill>
              </a:rPr>
              <a:t>Quantitative research requires substantial data sets, and the experiment will be extended. Still, the student final assignments inspired the qualitative reflections presented in this article. </a:t>
            </a:r>
          </a:p>
        </p:txBody>
      </p:sp>
    </p:spTree>
    <p:extLst>
      <p:ext uri="{BB962C8B-B14F-4D97-AF65-F5344CB8AC3E}">
        <p14:creationId xmlns:p14="http://schemas.microsoft.com/office/powerpoint/2010/main" val="3043250149"/>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7119</TotalTime>
  <Words>2791</Words>
  <Application>Microsoft Office PowerPoint</Application>
  <PresentationFormat>Widescreen</PresentationFormat>
  <Paragraphs>210</Paragraphs>
  <Slides>38</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38</vt:i4>
      </vt:variant>
    </vt:vector>
  </HeadingPairs>
  <TitlesOfParts>
    <vt:vector size="47" baseType="lpstr">
      <vt:lpstr>Arial</vt:lpstr>
      <vt:lpstr>Calibri</vt:lpstr>
      <vt:lpstr>Calibri Light</vt:lpstr>
      <vt:lpstr>Cambria</vt:lpstr>
      <vt:lpstr>Cambria Math</vt:lpstr>
      <vt:lpstr>Wingdings</vt:lpstr>
      <vt:lpstr>Motyw pakietu Office</vt:lpstr>
      <vt:lpstr>1_Motyw pakietu Office</vt:lpstr>
      <vt:lpstr>2_Motyw pakietu Office</vt:lpstr>
      <vt:lpstr>PowerPoint Presentation</vt:lpstr>
      <vt:lpstr>Motivation; goals</vt:lpstr>
      <vt:lpstr>Surprise, surprise, ....</vt:lpstr>
      <vt:lpstr>Surprise, surprise, ....</vt:lpstr>
      <vt:lpstr>Surprise, surprise, ....</vt:lpstr>
      <vt:lpstr>Obserwacje </vt:lpstr>
      <vt:lpstr>We were surprised by AI too</vt:lpstr>
      <vt:lpstr>We were surprised by AI too</vt:lpstr>
      <vt:lpstr>Observation </vt:lpstr>
      <vt:lpstr>Observation </vt:lpstr>
      <vt:lpstr>Observation </vt:lpstr>
      <vt:lpstr>A simple idea -&gt;  lots of sophisticated tools</vt:lpstr>
      <vt:lpstr>Prosty pomysł -&gt; mnóstwo wyrafinowanych statystycznych narzędzi (eksperyment) </vt:lpstr>
      <vt:lpstr>Prosty pomysł -&gt; mnóstwo wyrafinowanych statystycznych narzędzi (eksperyment) </vt:lpstr>
      <vt:lpstr>A simple idea -&gt;  lots of sophisticated tools</vt:lpstr>
      <vt:lpstr>A simple idea -&gt;  lots of sophisticated tools</vt:lpstr>
      <vt:lpstr>PowerPoint Presentation</vt:lpstr>
      <vt:lpstr>A simple idea -&gt;  lots of sophisticated tools</vt:lpstr>
      <vt:lpstr>PowerPoint Presentation</vt:lpstr>
      <vt:lpstr>PowerPoint Presentation</vt:lpstr>
      <vt:lpstr>PowerPoint Presentation</vt:lpstr>
      <vt:lpstr>AI errors and the economics </vt:lpstr>
      <vt:lpstr>Positive effects </vt:lpstr>
      <vt:lpstr>Collective wisdom and AI</vt:lpstr>
      <vt:lpstr>Two-way flow of knowledge </vt:lpstr>
      <vt:lpstr>AI as an algorithmic troll</vt:lpstr>
      <vt:lpstr>DeGroot model</vt:lpstr>
      <vt:lpstr>DeGroot model</vt:lpstr>
      <vt:lpstr>DeGroot model with troll</vt:lpstr>
      <vt:lpstr>DeGroot model with troll</vt:lpstr>
      <vt:lpstr>DeGroot model with troll</vt:lpstr>
      <vt:lpstr>DeGroot model with troll</vt:lpstr>
      <vt:lpstr>DeGroot model with troll</vt:lpstr>
      <vt:lpstr>Epistemic Uncertainty</vt:lpstr>
      <vt:lpstr>Epistemic Uncertainty</vt:lpstr>
      <vt:lpstr>AI in the classroom(non-technical approach) </vt:lpstr>
      <vt:lpstr>AI in the classroom</vt:lpstr>
      <vt:lpstr>Our future work (we are going to share)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Tomasz</dc:creator>
  <cp:lastModifiedBy>Tomasz Kopczewski</cp:lastModifiedBy>
  <cp:revision>86</cp:revision>
  <dcterms:created xsi:type="dcterms:W3CDTF">2023-08-27T10:40:57Z</dcterms:created>
  <dcterms:modified xsi:type="dcterms:W3CDTF">2025-01-27T13:22:59Z</dcterms:modified>
</cp:coreProperties>
</file>